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324" r:id="rId3"/>
    <p:sldId id="325" r:id="rId4"/>
    <p:sldId id="326" r:id="rId5"/>
    <p:sldId id="331" r:id="rId6"/>
    <p:sldId id="327" r:id="rId7"/>
    <p:sldId id="332" r:id="rId8"/>
    <p:sldId id="334" r:id="rId9"/>
    <p:sldId id="335" r:id="rId10"/>
    <p:sldId id="333" r:id="rId11"/>
    <p:sldId id="336" r:id="rId12"/>
    <p:sldId id="337" r:id="rId13"/>
    <p:sldId id="338" r:id="rId14"/>
    <p:sldId id="345" r:id="rId15"/>
    <p:sldId id="340" r:id="rId16"/>
    <p:sldId id="346" r:id="rId17"/>
    <p:sldId id="348" r:id="rId18"/>
    <p:sldId id="652" r:id="rId19"/>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2" autoAdjust="0"/>
    <p:restoredTop sz="94660"/>
  </p:normalViewPr>
  <p:slideViewPr>
    <p:cSldViewPr snapToGrid="0">
      <p:cViewPr varScale="1">
        <p:scale>
          <a:sx n="59" d="100"/>
          <a:sy n="59" d="100"/>
        </p:scale>
        <p:origin x="2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845F0576-D755-4488-BE0A-E5AA51FC28C3}" type="datetimeFigureOut">
              <a:rPr lang="en-US" smtClean="0"/>
              <a:t>7/23/2023</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12531E13-47AB-4BEA-8B80-1662057C9265}" type="slidenum">
              <a:rPr lang="en-US" smtClean="0"/>
              <a:t>‹#›</a:t>
            </a:fld>
            <a:endParaRPr lang="en-US"/>
          </a:p>
        </p:txBody>
      </p:sp>
    </p:spTree>
    <p:extLst>
      <p:ext uri="{BB962C8B-B14F-4D97-AF65-F5344CB8AC3E}">
        <p14:creationId xmlns:p14="http://schemas.microsoft.com/office/powerpoint/2010/main" val="245392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9B48E90-48DC-49F5-9025-4DC8F06D94DE}" type="datetime1">
              <a:rPr lang="en-US" smtClean="0"/>
              <a:t>7/23/2023</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9120318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B4050DA-9C88-4D25-B28C-C46DBDF82290}" type="datetime1">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103198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612F78D6-4709-4F00-8CCA-35B1B1E51ADF}" type="datetime1">
              <a:rPr lang="en-US" smtClean="0"/>
              <a:t>7/23/2023</a:t>
            </a:fld>
            <a:endParaRPr lang="en-US"/>
          </a:p>
        </p:txBody>
      </p:sp>
      <p:sp>
        <p:nvSpPr>
          <p:cNvPr id="5" name="Footer Placeholder 4"/>
          <p:cNvSpPr>
            <a:spLocks noGrp="1"/>
          </p:cNvSpPr>
          <p:nvPr>
            <p:ph type="ftr" sz="quarter" idx="11"/>
          </p:nvPr>
        </p:nvSpPr>
        <p:spPr>
          <a:xfrm>
            <a:off x="609602" y="6248208"/>
            <a:ext cx="7431311" cy="365125"/>
          </a:xfr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2708884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78245C3-6FCE-4282-9150-E0857C0CB4DF}" type="datetime1">
              <a:rPr lang="en-US" smtClean="0"/>
              <a:t>7/23/2023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3365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6C8BD26-5BE2-4DB8-B28F-673C56DF3E66}" type="datetime1">
              <a:rPr lang="en-US" smtClean="0"/>
              <a:t>7/23/2023</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2325670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2E5A320F-92AC-40CB-A609-CB919EB01749}" type="datetime1">
              <a:rPr lang="en-US" smtClean="0"/>
              <a:t>7/23/2023</a:t>
            </a:fld>
            <a:endParaRPr lang="en-US"/>
          </a:p>
        </p:txBody>
      </p:sp>
      <p:sp>
        <p:nvSpPr>
          <p:cNvPr id="10" name="Slide Number Placeholder 9"/>
          <p:cNvSpPr>
            <a:spLocks noGrp="1"/>
          </p:cNvSpPr>
          <p:nvPr>
            <p:ph type="sldNum" sz="quarter" idx="16"/>
          </p:nvPr>
        </p:nvSpPr>
        <p:spPr/>
        <p:txBody>
          <a:bodyPr rtlCol="0"/>
          <a:lstStyle/>
          <a:p>
            <a:fld id="{69974E82-3C2C-4ABB-838F-79BD9B35B7DF}"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extLst>
      <p:ext uri="{BB962C8B-B14F-4D97-AF65-F5344CB8AC3E}">
        <p14:creationId xmlns:p14="http://schemas.microsoft.com/office/powerpoint/2010/main" val="193523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2CF90593-369E-40BE-B902-77A563EE7EE9}" type="datetime1">
              <a:rPr lang="en-US" smtClean="0"/>
              <a:t>7/23/2023</a:t>
            </a:fld>
            <a:endParaRPr lang="en-US"/>
          </a:p>
        </p:txBody>
      </p:sp>
      <p:sp>
        <p:nvSpPr>
          <p:cNvPr id="12" name="Slide Number Placeholder 11"/>
          <p:cNvSpPr>
            <a:spLocks noGrp="1"/>
          </p:cNvSpPr>
          <p:nvPr>
            <p:ph type="sldNum" sz="quarter" idx="16"/>
          </p:nvPr>
        </p:nvSpPr>
        <p:spPr/>
        <p:txBody>
          <a:bodyPr rtlCol="0"/>
          <a:lstStyle/>
          <a:p>
            <a:fld id="{69974E82-3C2C-4ABB-838F-79BD9B35B7DF}"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4336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28C5D6B-C01B-40D2-AC09-F5185FE4C880}" type="datetime1">
              <a:rPr lang="en-US" smtClean="0"/>
              <a:t>7/23/2023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384725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BE68F-883A-4AE5-B902-AD73507A41DD}" type="datetime1">
              <a:rPr lang="en-US" smtClean="0"/>
              <a:t>7/23/2023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19986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55A938FB-AEA8-4098-A201-C29918A217A6}" type="datetime1">
              <a:rPr lang="en-US" smtClean="0"/>
              <a:t>7/23/2023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08805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5A7E892-13E1-4BDE-8B4E-79E2B700E96E}" type="datetime1">
              <a:rPr lang="en-US" smtClean="0"/>
              <a:t>7/23/2023</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15676263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F5113297-4571-4AA1-8C2D-D8028B5D2D46}" type="datetime1">
              <a:rPr lang="en-US" smtClean="0"/>
              <a:t>7/23/2023</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1736240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B90B-7BE0-499A-B2A1-76F413CBD91E}"/>
              </a:ext>
            </a:extLst>
          </p:cNvPr>
          <p:cNvSpPr>
            <a:spLocks noGrp="1"/>
          </p:cNvSpPr>
          <p:nvPr>
            <p:ph type="ctrTitle"/>
          </p:nvPr>
        </p:nvSpPr>
        <p:spPr/>
        <p:txBody>
          <a:bodyPr/>
          <a:lstStyle/>
          <a:p>
            <a:r>
              <a:rPr lang="en-US" dirty="0"/>
              <a:t>Homophily and modularity</a:t>
            </a:r>
          </a:p>
        </p:txBody>
      </p:sp>
      <p:sp>
        <p:nvSpPr>
          <p:cNvPr id="3" name="Subtitle 2">
            <a:extLst>
              <a:ext uri="{FF2B5EF4-FFF2-40B4-BE49-F238E27FC236}">
                <a16:creationId xmlns:a16="http://schemas.microsoft.com/office/drawing/2014/main" id="{A0C69A10-987C-4D44-8478-FFC4871FF311}"/>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F1D6EC12-94F8-4C55-BEA3-441AB0091CB8}"/>
              </a:ext>
            </a:extLst>
          </p:cNvPr>
          <p:cNvSpPr>
            <a:spLocks noGrp="1"/>
          </p:cNvSpPr>
          <p:nvPr>
            <p:ph type="sldNum" sz="quarter" idx="12"/>
          </p:nvPr>
        </p:nvSpPr>
        <p:spPr/>
        <p:txBody>
          <a:bodyPr/>
          <a:lstStyle/>
          <a:p>
            <a:fld id="{69974E82-3C2C-4ABB-838F-79BD9B35B7DF}" type="slidenum">
              <a:rPr lang="en-US" smtClean="0"/>
              <a:t>1</a:t>
            </a:fld>
            <a:endParaRPr lang="en-US"/>
          </a:p>
        </p:txBody>
      </p:sp>
    </p:spTree>
    <p:extLst>
      <p:ext uri="{BB962C8B-B14F-4D97-AF65-F5344CB8AC3E}">
        <p14:creationId xmlns:p14="http://schemas.microsoft.com/office/powerpoint/2010/main" val="102001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Definition of Modularity: Step 2</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10</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pPr marL="0" indent="0">
                  <a:buNone/>
                </a:pPr>
                <a:r>
                  <a:rPr lang="en-US" dirty="0"/>
                  <a:t>Finally, the modularity of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community is the difference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𝑄</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𝑒</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2</m:t>
                          </m:r>
                        </m:sup>
                      </m:sSubSup>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𝑒</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d>
                            <m:dPr>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𝑖</m:t>
                                      </m:r>
                                    </m:sub>
                                  </m:sSub>
                                </m:num>
                                <m:den>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𝑚</m:t>
                                  </m:r>
                                </m:den>
                              </m:f>
                            </m:e>
                          </m:d>
                        </m:e>
                        <m:sup>
                          <m:r>
                            <a:rPr lang="en-US" b="0" i="1" smtClean="0">
                              <a:solidFill>
                                <a:srgbClr val="FF0000"/>
                              </a:solidFill>
                              <a:latin typeface="Cambria Math" panose="02040503050406030204" pitchFamily="18" charset="0"/>
                            </a:rPr>
                            <m:t>2</m:t>
                          </m:r>
                        </m:sup>
                      </m:sSup>
                    </m:oMath>
                  </m:oMathPara>
                </a14:m>
                <a:endParaRPr lang="en-US" dirty="0"/>
              </a:p>
              <a:p>
                <a:pPr marL="0" indent="0">
                  <a:buNone/>
                </a:pPr>
                <a:r>
                  <a:rPr lang="en-US" dirty="0"/>
                  <a:t>where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is the fraction of edges having both endpoints colored with color </a:t>
                </a:r>
                <a14:m>
                  <m:oMath xmlns:m="http://schemas.openxmlformats.org/officeDocument/2006/math">
                    <m:r>
                      <a:rPr lang="en-US" b="0" i="1" smtClean="0">
                        <a:latin typeface="Cambria Math" panose="02040503050406030204" pitchFamily="18" charset="0"/>
                      </a:rPr>
                      <m:t>𝑖</m:t>
                    </m:r>
                  </m:oMath>
                </a14:m>
                <a:r>
                  <a:rPr lang="en-US" dirty="0"/>
                  <a: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is the sum of the degrees of all vertices colored with color </a:t>
                </a:r>
                <a14:m>
                  <m:oMath xmlns:m="http://schemas.openxmlformats.org/officeDocument/2006/math">
                    <m:r>
                      <a:rPr lang="en-US" i="1" dirty="0">
                        <a:latin typeface="Cambria Math" panose="02040503050406030204" pitchFamily="18" charset="0"/>
                      </a:rPr>
                      <m:t>𝑖</m:t>
                    </m:r>
                  </m:oMath>
                </a14:m>
                <a:r>
                  <a:rPr lang="en-US" dirty="0"/>
                  <a:t>;</a:t>
                </a:r>
              </a:p>
              <a:p>
                <a14:m>
                  <m:oMath xmlns:m="http://schemas.openxmlformats.org/officeDocument/2006/math">
                    <m:r>
                      <a:rPr lang="en-US" b="0" i="1" smtClean="0">
                        <a:latin typeface="Cambria Math" panose="02040503050406030204" pitchFamily="18" charset="0"/>
                      </a:rPr>
                      <m:t>𝑚</m:t>
                    </m:r>
                  </m:oMath>
                </a14:m>
                <a:r>
                  <a:rPr lang="en-US" dirty="0"/>
                  <a:t> is the total number of edges in the colored graph. </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n-US">
                    <a:noFill/>
                  </a:rPr>
                  <a:t> </a:t>
                </a:r>
              </a:p>
            </p:txBody>
          </p:sp>
        </mc:Fallback>
      </mc:AlternateContent>
    </p:spTree>
    <p:extLst>
      <p:ext uri="{BB962C8B-B14F-4D97-AF65-F5344CB8AC3E}">
        <p14:creationId xmlns:p14="http://schemas.microsoft.com/office/powerpoint/2010/main" val="153199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Calculation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𝑏</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11</a:t>
            </a:fld>
            <a:endParaRPr lang="en-US"/>
          </a:p>
        </p:txBody>
      </p:sp>
      <p:sp>
        <p:nvSpPr>
          <p:cNvPr id="8" name="Content Placeholder 7"/>
          <p:cNvSpPr>
            <a:spLocks noGrp="1"/>
          </p:cNvSpPr>
          <p:nvPr>
            <p:ph sz="quarter" idx="1"/>
          </p:nvPr>
        </p:nvSpPr>
        <p:spPr/>
        <p:txBody>
          <a:bodyPr>
            <a:normAutofit/>
          </a:bodyPr>
          <a:lstStyle/>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pic>
        <p:nvPicPr>
          <p:cNvPr id="9" name="Picture 8"/>
          <p:cNvPicPr>
            <a:picLocks noChangeAspect="1"/>
          </p:cNvPicPr>
          <p:nvPr/>
        </p:nvPicPr>
        <p:blipFill>
          <a:blip r:embed="rId3"/>
          <a:stretch>
            <a:fillRect/>
          </a:stretch>
        </p:blipFill>
        <p:spPr>
          <a:xfrm>
            <a:off x="7965311" y="2111796"/>
            <a:ext cx="2975106" cy="231668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816864" y="1604962"/>
                <a:ext cx="6117336" cy="44910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𝑄</m:t>
                          </m:r>
                        </m:e>
                        <m:sub>
                          <m:r>
                            <a:rPr lang="en-US" sz="2900" b="0" i="1" smtClean="0">
                              <a:solidFill>
                                <a:schemeClr val="tx1"/>
                              </a:solidFill>
                              <a:latin typeface="Cambria Math" panose="02040503050406030204" pitchFamily="18" charset="0"/>
                            </a:rPr>
                            <m:t>𝑏</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𝑒</m:t>
                          </m:r>
                        </m:e>
                        <m:sub>
                          <m:r>
                            <a:rPr lang="en-US" sz="2900" b="0" i="1" smtClean="0">
                              <a:solidFill>
                                <a:schemeClr val="tx1"/>
                              </a:solidFill>
                              <a:latin typeface="Cambria Math" panose="02040503050406030204" pitchFamily="18" charset="0"/>
                            </a:rPr>
                            <m:t>𝑏</m:t>
                          </m:r>
                        </m:sub>
                      </m:sSub>
                      <m:r>
                        <a:rPr lang="en-US" sz="2900" i="1">
                          <a:solidFill>
                            <a:schemeClr val="tx1"/>
                          </a:solidFill>
                          <a:latin typeface="Cambria Math" panose="02040503050406030204" pitchFamily="18" charset="0"/>
                        </a:rPr>
                        <m:t>−</m:t>
                      </m:r>
                      <m:sSubSup>
                        <m:sSubSupPr>
                          <m:ctrlPr>
                            <a:rPr lang="en-US" sz="2900" i="1">
                              <a:solidFill>
                                <a:schemeClr val="tx1"/>
                              </a:solidFill>
                              <a:latin typeface="Cambria Math" panose="02040503050406030204" pitchFamily="18" charset="0"/>
                            </a:rPr>
                          </m:ctrlPr>
                        </m:sSubSupPr>
                        <m:e>
                          <m:r>
                            <a:rPr lang="en-US" sz="2900" i="1">
                              <a:solidFill>
                                <a:schemeClr val="tx1"/>
                              </a:solidFill>
                              <a:latin typeface="Cambria Math" panose="02040503050406030204" pitchFamily="18" charset="0"/>
                            </a:rPr>
                            <m:t>𝑎</m:t>
                          </m:r>
                        </m:e>
                        <m:sub>
                          <m:r>
                            <a:rPr lang="en-US" sz="2900" b="0" i="1" smtClean="0">
                              <a:solidFill>
                                <a:schemeClr val="tx1"/>
                              </a:solidFill>
                              <a:latin typeface="Cambria Math" panose="02040503050406030204" pitchFamily="18" charset="0"/>
                            </a:rPr>
                            <m:t>𝑏</m:t>
                          </m:r>
                        </m:sub>
                        <m:sup>
                          <m:r>
                            <a:rPr lang="en-US" sz="2900" i="1">
                              <a:solidFill>
                                <a:schemeClr val="tx1"/>
                              </a:solidFill>
                              <a:latin typeface="Cambria Math" panose="02040503050406030204" pitchFamily="18" charset="0"/>
                            </a:rPr>
                            <m:t>2</m:t>
                          </m:r>
                        </m:sup>
                      </m:sSubSup>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𝑒</m:t>
                          </m:r>
                        </m:e>
                        <m:sub>
                          <m:r>
                            <a:rPr lang="en-US" sz="2900" b="0" i="1" smtClean="0">
                              <a:solidFill>
                                <a:schemeClr val="tx1"/>
                              </a:solidFill>
                              <a:latin typeface="Cambria Math" panose="02040503050406030204" pitchFamily="18" charset="0"/>
                            </a:rPr>
                            <m:t>𝑏</m:t>
                          </m:r>
                        </m:sub>
                      </m:sSub>
                      <m:r>
                        <a:rPr lang="en-US" sz="2900" i="1">
                          <a:solidFill>
                            <a:schemeClr val="tx1"/>
                          </a:solidFill>
                          <a:latin typeface="Cambria Math" panose="02040503050406030204" pitchFamily="18" charset="0"/>
                        </a:rPr>
                        <m:t>−</m:t>
                      </m:r>
                      <m:sSup>
                        <m:sSupPr>
                          <m:ctrlPr>
                            <a:rPr lang="en-US" sz="2900" i="1">
                              <a:solidFill>
                                <a:schemeClr val="tx1"/>
                              </a:solidFill>
                              <a:latin typeface="Cambria Math" panose="02040503050406030204" pitchFamily="18" charset="0"/>
                            </a:rPr>
                          </m:ctrlPr>
                        </m:sSupPr>
                        <m:e>
                          <m:d>
                            <m:dPr>
                              <m:ctrlPr>
                                <a:rPr lang="en-US" sz="2900" i="1">
                                  <a:solidFill>
                                    <a:schemeClr val="tx1"/>
                                  </a:solidFill>
                                  <a:latin typeface="Cambria Math" panose="02040503050406030204" pitchFamily="18" charset="0"/>
                                </a:rPr>
                              </m:ctrlPr>
                            </m:dPr>
                            <m:e>
                              <m:f>
                                <m:fPr>
                                  <m:ctrlPr>
                                    <a:rPr lang="en-US" sz="2900" i="1">
                                      <a:solidFill>
                                        <a:schemeClr val="tx1"/>
                                      </a:solidFill>
                                      <a:latin typeface="Cambria Math" panose="02040503050406030204" pitchFamily="18" charset="0"/>
                                    </a:rPr>
                                  </m:ctrlPr>
                                </m:fPr>
                                <m:num>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𝑘</m:t>
                                      </m:r>
                                    </m:e>
                                    <m:sub>
                                      <m:r>
                                        <a:rPr lang="en-US" sz="2900" b="0" i="1" smtClean="0">
                                          <a:solidFill>
                                            <a:schemeClr val="tx1"/>
                                          </a:solidFill>
                                          <a:latin typeface="Cambria Math" panose="02040503050406030204" pitchFamily="18" charset="0"/>
                                        </a:rPr>
                                        <m:t>𝑏</m:t>
                                      </m:r>
                                    </m:sub>
                                  </m:sSub>
                                </m:num>
                                <m:den>
                                  <m:r>
                                    <a:rPr lang="en-US" sz="2900" i="1">
                                      <a:solidFill>
                                        <a:schemeClr val="tx1"/>
                                      </a:solidFill>
                                      <a:latin typeface="Cambria Math" panose="02040503050406030204" pitchFamily="18" charset="0"/>
                                    </a:rPr>
                                    <m:t>2</m:t>
                                  </m:r>
                                  <m:r>
                                    <a:rPr lang="en-US" sz="2900" i="1">
                                      <a:solidFill>
                                        <a:schemeClr val="tx1"/>
                                      </a:solidFill>
                                      <a:latin typeface="Cambria Math" panose="02040503050406030204" pitchFamily="18" charset="0"/>
                                    </a:rPr>
                                    <m:t>𝑚</m:t>
                                  </m:r>
                                </m:den>
                              </m:f>
                            </m:e>
                          </m:d>
                        </m:e>
                        <m:sup>
                          <m:r>
                            <a:rPr lang="en-US" sz="2900" i="1">
                              <a:solidFill>
                                <a:schemeClr val="tx1"/>
                              </a:solidFill>
                              <a:latin typeface="Cambria Math" panose="02040503050406030204" pitchFamily="18" charset="0"/>
                            </a:rPr>
                            <m:t>2</m:t>
                          </m:r>
                        </m:sup>
                      </m:sSup>
                    </m:oMath>
                  </m:oMathPara>
                </a14:m>
                <a:endParaRPr lang="en-US" sz="2900" dirty="0"/>
              </a:p>
              <a:p>
                <a:r>
                  <a:rPr lang="en-US" sz="2900" dirty="0"/>
                  <a:t>where</a:t>
                </a:r>
              </a:p>
              <a:p>
                <a:pPr marL="457200" indent="-457200">
                  <a:buFont typeface="Arial" panose="020B0604020202020204" pitchFamily="34" charset="0"/>
                  <a:buChar char="•"/>
                </a:pPr>
                <a14:m>
                  <m:oMath xmlns:m="http://schemas.openxmlformats.org/officeDocument/2006/math">
                    <m:r>
                      <a:rPr lang="en-US" sz="2900" b="0" i="1" smtClean="0">
                        <a:latin typeface="Cambria Math" panose="02040503050406030204" pitchFamily="18" charset="0"/>
                      </a:rPr>
                      <m:t>𝑚</m:t>
                    </m:r>
                    <m:r>
                      <a:rPr lang="en-US" sz="2900" b="0" i="1" smtClean="0">
                        <a:latin typeface="Cambria Math" panose="02040503050406030204" pitchFamily="18" charset="0"/>
                      </a:rPr>
                      <m:t>=12</m:t>
                    </m:r>
                  </m:oMath>
                </a14:m>
                <a:r>
                  <a:rPr lang="en-US" sz="2900" dirty="0"/>
                  <a:t>, this is the total number of edges;</a:t>
                </a:r>
              </a:p>
              <a:p>
                <a:pPr marL="457200" indent="-457200">
                  <a:buFont typeface="Arial" panose="020B0604020202020204" pitchFamily="34" charset="0"/>
                  <a:buChar char="•"/>
                </a:pP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𝑒</m:t>
                        </m:r>
                      </m:e>
                      <m:sub>
                        <m:r>
                          <a:rPr lang="en-US" sz="2900" b="0" i="1" smtClean="0">
                            <a:latin typeface="Cambria Math" panose="02040503050406030204" pitchFamily="18" charset="0"/>
                          </a:rPr>
                          <m:t>𝑏</m:t>
                        </m:r>
                      </m:sub>
                    </m:sSub>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4</m:t>
                        </m:r>
                      </m:den>
                    </m:f>
                  </m:oMath>
                </a14:m>
                <a:r>
                  <a:rPr lang="en-US" sz="2900" dirty="0"/>
                  <a:t>, this is the fraction of edges that have both endpoints blue</a:t>
                </a:r>
                <a14:m>
                  <m:oMath xmlns:m="http://schemas.openxmlformats.org/officeDocument/2006/math">
                    <m:r>
                      <a:rPr lang="en-US" sz="2900" b="0" i="0" smtClean="0">
                        <a:latin typeface="Cambria Math" panose="02040503050406030204" pitchFamily="18" charset="0"/>
                      </a:rPr>
                      <m:t>;</m:t>
                    </m:r>
                  </m:oMath>
                </a14:m>
                <a:endParaRPr lang="en-US" sz="2900" b="0" dirty="0"/>
              </a:p>
              <a:p>
                <a:pPr marL="457200" indent="-457200">
                  <a:buFont typeface="Arial" panose="020B0604020202020204" pitchFamily="34" charset="0"/>
                  <a:buChar char="•"/>
                </a:pP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𝑏</m:t>
                        </m:r>
                      </m:sub>
                    </m:sSub>
                    <m:r>
                      <a:rPr lang="en-US" sz="2900" b="0" i="1" smtClean="0">
                        <a:latin typeface="Cambria Math" panose="02040503050406030204" pitchFamily="18" charset="0"/>
                      </a:rPr>
                      <m:t>=2+2+3=7</m:t>
                    </m:r>
                  </m:oMath>
                </a14:m>
                <a:r>
                  <a:rPr lang="en-US" sz="2900" dirty="0"/>
                  <a:t>, this is the total degree of the blue community. </a:t>
                </a:r>
              </a:p>
            </p:txBody>
          </p:sp>
        </mc:Choice>
        <mc:Fallback xmlns="">
          <p:sp>
            <p:nvSpPr>
              <p:cNvPr id="10" name="TextBox 9"/>
              <p:cNvSpPr txBox="1">
                <a:spLocks noRot="1" noChangeAspect="1" noMove="1" noResize="1" noEditPoints="1" noAdjustHandles="1" noChangeArrowheads="1" noChangeShapeType="1" noTextEdit="1"/>
              </p:cNvSpPr>
              <p:nvPr/>
            </p:nvSpPr>
            <p:spPr>
              <a:xfrm>
                <a:off x="816864" y="1604962"/>
                <a:ext cx="6117336" cy="4491038"/>
              </a:xfrm>
              <a:prstGeom prst="rect">
                <a:avLst/>
              </a:prstGeom>
              <a:blipFill>
                <a:blip r:embed="rId4"/>
                <a:stretch>
                  <a:fillRect l="-2092" r="-896"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435596" y="4940072"/>
                <a:ext cx="4419600" cy="1025409"/>
              </a:xfrm>
              <a:prstGeom prst="rect">
                <a:avLst/>
              </a:prstGeom>
              <a:noFill/>
            </p:spPr>
            <p:txBody>
              <a:bodyPr wrap="square" rtlCol="0">
                <a:spAutoFit/>
              </a:bodyPr>
              <a:lstStyle/>
              <a:p>
                <a:pPr lvl="0">
                  <a:spcBef>
                    <a:spcPts val="700"/>
                  </a:spcBef>
                  <a:buClr>
                    <a:srgbClr val="DD8047"/>
                  </a:buClr>
                  <a:buSzPct val="60000"/>
                </a:pPr>
                <a14:m>
                  <m:oMathPara xmlns:m="http://schemas.openxmlformats.org/officeDocument/2006/math">
                    <m:oMathParaPr>
                      <m:jc m:val="centerGroup"/>
                    </m:oMathParaPr>
                    <m:oMath xmlns:m="http://schemas.openxmlformats.org/officeDocument/2006/math">
                      <m:sSub>
                        <m:sSubPr>
                          <m:ctrlPr>
                            <a:rPr lang="en-US" sz="2900" b="0" i="1" smtClean="0">
                              <a:solidFill>
                                <a:prstClr val="black"/>
                              </a:solidFill>
                              <a:latin typeface="Cambria Math" panose="02040503050406030204" pitchFamily="18" charset="0"/>
                            </a:rPr>
                          </m:ctrlPr>
                        </m:sSubPr>
                        <m:e>
                          <m:r>
                            <a:rPr lang="en-US" sz="2900" b="0" i="1" smtClean="0">
                              <a:solidFill>
                                <a:prstClr val="black"/>
                              </a:solidFill>
                              <a:latin typeface="Cambria Math" panose="02040503050406030204" pitchFamily="18" charset="0"/>
                            </a:rPr>
                            <m:t>𝑄</m:t>
                          </m:r>
                        </m:e>
                        <m:sub>
                          <m:r>
                            <a:rPr lang="en-US" sz="2900" b="0" i="1" smtClean="0">
                              <a:solidFill>
                                <a:prstClr val="black"/>
                              </a:solidFill>
                              <a:latin typeface="Cambria Math" panose="02040503050406030204" pitchFamily="18" charset="0"/>
                            </a:rPr>
                            <m:t>𝑏</m:t>
                          </m:r>
                        </m:sub>
                      </m:sSub>
                      <m:r>
                        <a:rPr lang="en-US" sz="2900" b="0" i="1" smtClean="0">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1</m:t>
                          </m:r>
                        </m:num>
                        <m:den>
                          <m:r>
                            <a:rPr lang="en-US" sz="2900" i="1">
                              <a:solidFill>
                                <a:prstClr val="black"/>
                              </a:solidFill>
                              <a:latin typeface="Cambria Math" panose="02040503050406030204" pitchFamily="18" charset="0"/>
                            </a:rPr>
                            <m:t>4</m:t>
                          </m:r>
                        </m:den>
                      </m:f>
                      <m:r>
                        <a:rPr lang="en-US" sz="2900" i="1">
                          <a:solidFill>
                            <a:prstClr val="black"/>
                          </a:solidFill>
                          <a:latin typeface="Cambria Math" panose="02040503050406030204" pitchFamily="18" charset="0"/>
                        </a:rPr>
                        <m:t>−</m:t>
                      </m:r>
                      <m:sSup>
                        <m:sSupPr>
                          <m:ctrlPr>
                            <a:rPr lang="en-US" sz="2900" i="1">
                              <a:solidFill>
                                <a:prstClr val="black"/>
                              </a:solidFill>
                              <a:latin typeface="Cambria Math" panose="02040503050406030204" pitchFamily="18" charset="0"/>
                            </a:rPr>
                          </m:ctrlPr>
                        </m:sSupPr>
                        <m:e>
                          <m:d>
                            <m:dPr>
                              <m:ctrlPr>
                                <a:rPr lang="en-US" sz="2900" i="1">
                                  <a:solidFill>
                                    <a:prstClr val="black"/>
                                  </a:solidFill>
                                  <a:latin typeface="Cambria Math" panose="02040503050406030204" pitchFamily="18" charset="0"/>
                                </a:rPr>
                              </m:ctrlPr>
                            </m:dPr>
                            <m:e>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7</m:t>
                                  </m:r>
                                </m:num>
                                <m:den>
                                  <m:r>
                                    <a:rPr lang="en-US" sz="2900" i="1">
                                      <a:solidFill>
                                        <a:prstClr val="black"/>
                                      </a:solidFill>
                                      <a:latin typeface="Cambria Math" panose="02040503050406030204" pitchFamily="18" charset="0"/>
                                    </a:rPr>
                                    <m:t>24</m:t>
                                  </m:r>
                                </m:den>
                              </m:f>
                            </m:e>
                          </m:d>
                        </m:e>
                        <m:sup>
                          <m:r>
                            <a:rPr lang="en-US" sz="2900" i="1">
                              <a:solidFill>
                                <a:prstClr val="black"/>
                              </a:solidFill>
                              <a:latin typeface="Cambria Math" panose="02040503050406030204" pitchFamily="18" charset="0"/>
                            </a:rPr>
                            <m:t>2</m:t>
                          </m:r>
                        </m:sup>
                      </m:sSup>
                      <m:r>
                        <a:rPr lang="en-US" sz="2900" i="1">
                          <a:solidFill>
                            <a:prstClr val="black"/>
                          </a:solidFill>
                          <a:latin typeface="Cambria Math" panose="02040503050406030204" pitchFamily="18" charset="0"/>
                          <a:ea typeface="Cambria Math" panose="02040503050406030204" pitchFamily="18" charset="0"/>
                        </a:rPr>
                        <m:t>≈0.1694</m:t>
                      </m:r>
                    </m:oMath>
                  </m:oMathPara>
                </a14:m>
                <a:endParaRPr lang="en-US" sz="2900"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435596" y="4940072"/>
                <a:ext cx="4419600" cy="102540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52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Calculation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𝑔</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4321" b="-1543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12</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r>
                  <a:rPr lang="en-US" dirty="0"/>
                  <a:t>By symmetry,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≈0.1649</m:t>
                    </m:r>
                  </m:oMath>
                </a14:m>
                <a:r>
                  <a:rPr lang="en-US" dirty="0"/>
                  <a:t>.</a:t>
                </a:r>
              </a:p>
              <a:p>
                <a:r>
                  <a:rPr lang="en-US" dirty="0"/>
                  <a:t>The modularity of the red community:</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3"/>
                <a:stretch>
                  <a:fillRect l="-280" t="-1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90828" y="2836862"/>
                <a:ext cx="5114036" cy="315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𝑄</m:t>
                          </m:r>
                        </m:e>
                        <m:sub>
                          <m:r>
                            <a:rPr lang="en-US" sz="2900" b="0" i="1" smtClean="0">
                              <a:solidFill>
                                <a:schemeClr val="tx1"/>
                              </a:solidFill>
                              <a:latin typeface="Cambria Math" panose="02040503050406030204" pitchFamily="18" charset="0"/>
                            </a:rPr>
                            <m:t>𝑟</m:t>
                          </m:r>
                        </m:sub>
                      </m:sSub>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𝑒</m:t>
                          </m:r>
                        </m:e>
                        <m:sub>
                          <m:r>
                            <a:rPr lang="en-US" sz="2900" b="0" i="1" smtClean="0">
                              <a:solidFill>
                                <a:schemeClr val="tx1"/>
                              </a:solidFill>
                              <a:latin typeface="Cambria Math" panose="02040503050406030204" pitchFamily="18" charset="0"/>
                            </a:rPr>
                            <m:t>𝑟</m:t>
                          </m:r>
                        </m:sub>
                      </m:sSub>
                      <m:r>
                        <a:rPr lang="en-US" sz="2900" i="1">
                          <a:solidFill>
                            <a:schemeClr val="tx1"/>
                          </a:solidFill>
                          <a:latin typeface="Cambria Math" panose="02040503050406030204" pitchFamily="18" charset="0"/>
                        </a:rPr>
                        <m:t>−</m:t>
                      </m:r>
                      <m:sSubSup>
                        <m:sSubSupPr>
                          <m:ctrlPr>
                            <a:rPr lang="en-US" sz="2900" i="1">
                              <a:solidFill>
                                <a:schemeClr val="tx1"/>
                              </a:solidFill>
                              <a:latin typeface="Cambria Math" panose="02040503050406030204" pitchFamily="18" charset="0"/>
                            </a:rPr>
                          </m:ctrlPr>
                        </m:sSubSupPr>
                        <m:e>
                          <m:r>
                            <a:rPr lang="en-US" sz="2900" i="1">
                              <a:solidFill>
                                <a:schemeClr val="tx1"/>
                              </a:solidFill>
                              <a:latin typeface="Cambria Math" panose="02040503050406030204" pitchFamily="18" charset="0"/>
                            </a:rPr>
                            <m:t>𝑎</m:t>
                          </m:r>
                        </m:e>
                        <m:sub>
                          <m:r>
                            <a:rPr lang="en-US" sz="2900" b="0" i="1" smtClean="0">
                              <a:solidFill>
                                <a:schemeClr val="tx1"/>
                              </a:solidFill>
                              <a:latin typeface="Cambria Math" panose="02040503050406030204" pitchFamily="18" charset="0"/>
                            </a:rPr>
                            <m:t>𝑟</m:t>
                          </m:r>
                        </m:sub>
                        <m:sup>
                          <m:r>
                            <a:rPr lang="en-US" sz="2900" i="1">
                              <a:solidFill>
                                <a:schemeClr val="tx1"/>
                              </a:solidFill>
                              <a:latin typeface="Cambria Math" panose="02040503050406030204" pitchFamily="18" charset="0"/>
                            </a:rPr>
                            <m:t>2</m:t>
                          </m:r>
                        </m:sup>
                      </m:sSubSup>
                      <m:r>
                        <a:rPr lang="en-US" sz="2900" i="1">
                          <a:solidFill>
                            <a:schemeClr val="tx1"/>
                          </a:solidFill>
                          <a:latin typeface="Cambria Math" panose="02040503050406030204" pitchFamily="18" charset="0"/>
                        </a:rPr>
                        <m:t>=</m:t>
                      </m:r>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𝑒</m:t>
                          </m:r>
                        </m:e>
                        <m:sub>
                          <m:r>
                            <a:rPr lang="en-US" sz="2900" b="0" i="1" smtClean="0">
                              <a:solidFill>
                                <a:schemeClr val="tx1"/>
                              </a:solidFill>
                              <a:latin typeface="Cambria Math" panose="02040503050406030204" pitchFamily="18" charset="0"/>
                            </a:rPr>
                            <m:t>𝑟</m:t>
                          </m:r>
                        </m:sub>
                      </m:sSub>
                      <m:r>
                        <a:rPr lang="en-US" sz="2900" i="1">
                          <a:solidFill>
                            <a:schemeClr val="tx1"/>
                          </a:solidFill>
                          <a:latin typeface="Cambria Math" panose="02040503050406030204" pitchFamily="18" charset="0"/>
                        </a:rPr>
                        <m:t>−</m:t>
                      </m:r>
                      <m:sSup>
                        <m:sSupPr>
                          <m:ctrlPr>
                            <a:rPr lang="en-US" sz="2900" i="1">
                              <a:solidFill>
                                <a:schemeClr val="tx1"/>
                              </a:solidFill>
                              <a:latin typeface="Cambria Math" panose="02040503050406030204" pitchFamily="18" charset="0"/>
                            </a:rPr>
                          </m:ctrlPr>
                        </m:sSupPr>
                        <m:e>
                          <m:d>
                            <m:dPr>
                              <m:ctrlPr>
                                <a:rPr lang="en-US" sz="2900" i="1">
                                  <a:solidFill>
                                    <a:schemeClr val="tx1"/>
                                  </a:solidFill>
                                  <a:latin typeface="Cambria Math" panose="02040503050406030204" pitchFamily="18" charset="0"/>
                                </a:rPr>
                              </m:ctrlPr>
                            </m:dPr>
                            <m:e>
                              <m:f>
                                <m:fPr>
                                  <m:ctrlPr>
                                    <a:rPr lang="en-US" sz="2900" i="1">
                                      <a:solidFill>
                                        <a:schemeClr val="tx1"/>
                                      </a:solidFill>
                                      <a:latin typeface="Cambria Math" panose="02040503050406030204" pitchFamily="18" charset="0"/>
                                    </a:rPr>
                                  </m:ctrlPr>
                                </m:fPr>
                                <m:num>
                                  <m:sSub>
                                    <m:sSubPr>
                                      <m:ctrlPr>
                                        <a:rPr lang="en-US" sz="2900" i="1">
                                          <a:solidFill>
                                            <a:schemeClr val="tx1"/>
                                          </a:solidFill>
                                          <a:latin typeface="Cambria Math" panose="02040503050406030204" pitchFamily="18" charset="0"/>
                                        </a:rPr>
                                      </m:ctrlPr>
                                    </m:sSubPr>
                                    <m:e>
                                      <m:r>
                                        <a:rPr lang="en-US" sz="2900" i="1">
                                          <a:solidFill>
                                            <a:schemeClr val="tx1"/>
                                          </a:solidFill>
                                          <a:latin typeface="Cambria Math" panose="02040503050406030204" pitchFamily="18" charset="0"/>
                                        </a:rPr>
                                        <m:t>𝑘</m:t>
                                      </m:r>
                                    </m:e>
                                    <m:sub>
                                      <m:r>
                                        <a:rPr lang="en-US" sz="2900" b="0" i="1" smtClean="0">
                                          <a:solidFill>
                                            <a:schemeClr val="tx1"/>
                                          </a:solidFill>
                                          <a:latin typeface="Cambria Math" panose="02040503050406030204" pitchFamily="18" charset="0"/>
                                        </a:rPr>
                                        <m:t>𝑟</m:t>
                                      </m:r>
                                    </m:sub>
                                  </m:sSub>
                                </m:num>
                                <m:den>
                                  <m:r>
                                    <a:rPr lang="en-US" sz="2900" i="1">
                                      <a:solidFill>
                                        <a:schemeClr val="tx1"/>
                                      </a:solidFill>
                                      <a:latin typeface="Cambria Math" panose="02040503050406030204" pitchFamily="18" charset="0"/>
                                    </a:rPr>
                                    <m:t>2</m:t>
                                  </m:r>
                                  <m:r>
                                    <a:rPr lang="en-US" sz="2900" i="1">
                                      <a:solidFill>
                                        <a:schemeClr val="tx1"/>
                                      </a:solidFill>
                                      <a:latin typeface="Cambria Math" panose="02040503050406030204" pitchFamily="18" charset="0"/>
                                    </a:rPr>
                                    <m:t>𝑚</m:t>
                                  </m:r>
                                </m:den>
                              </m:f>
                            </m:e>
                          </m:d>
                        </m:e>
                        <m:sup>
                          <m:r>
                            <a:rPr lang="en-US" sz="2900" i="1">
                              <a:solidFill>
                                <a:schemeClr val="tx1"/>
                              </a:solidFill>
                              <a:latin typeface="Cambria Math" panose="02040503050406030204" pitchFamily="18" charset="0"/>
                            </a:rPr>
                            <m:t>2</m:t>
                          </m:r>
                        </m:sup>
                      </m:sSup>
                    </m:oMath>
                  </m:oMathPara>
                </a14:m>
                <a:endParaRPr lang="en-US" sz="2900" dirty="0"/>
              </a:p>
              <a:p>
                <a:r>
                  <a:rPr lang="en-US" sz="2900" dirty="0"/>
                  <a:t>where</a:t>
                </a:r>
              </a:p>
              <a:p>
                <a:pPr marL="457200" indent="-457200">
                  <a:buFont typeface="Arial" panose="020B0604020202020204" pitchFamily="34" charset="0"/>
                  <a:buChar char="•"/>
                </a:pPr>
                <a14:m>
                  <m:oMath xmlns:m="http://schemas.openxmlformats.org/officeDocument/2006/math">
                    <m:r>
                      <a:rPr lang="en-US" sz="2900" b="0" i="1" smtClean="0">
                        <a:latin typeface="Cambria Math" panose="02040503050406030204" pitchFamily="18" charset="0"/>
                      </a:rPr>
                      <m:t>𝑚</m:t>
                    </m:r>
                    <m:r>
                      <a:rPr lang="en-US" sz="2900" b="0" i="1" smtClean="0">
                        <a:latin typeface="Cambria Math" panose="02040503050406030204" pitchFamily="18" charset="0"/>
                      </a:rPr>
                      <m:t>=12</m:t>
                    </m:r>
                  </m:oMath>
                </a14:m>
                <a:r>
                  <a:rPr lang="en-US" sz="2900" dirty="0"/>
                  <a:t>;</a:t>
                </a:r>
              </a:p>
              <a:p>
                <a:pPr marL="457200" indent="-457200">
                  <a:buFont typeface="Arial" panose="020B0604020202020204" pitchFamily="34" charset="0"/>
                  <a:buChar char="•"/>
                </a:pP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𝑒</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3</m:t>
                        </m:r>
                      </m:den>
                    </m:f>
                  </m:oMath>
                </a14:m>
                <a:r>
                  <a:rPr lang="en-US" sz="2900" b="0" dirty="0"/>
                  <a:t> ;</a:t>
                </a:r>
              </a:p>
              <a:p>
                <a:pPr marL="457200" indent="-457200">
                  <a:buFont typeface="Arial" panose="020B0604020202020204" pitchFamily="34" charset="0"/>
                  <a:buChar char="•"/>
                </a:pP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=3+3+2+2=10</m:t>
                    </m:r>
                  </m:oMath>
                </a14:m>
                <a:r>
                  <a:rPr lang="en-US" sz="29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290828" y="2836862"/>
                <a:ext cx="5114036" cy="3154453"/>
              </a:xfrm>
              <a:prstGeom prst="rect">
                <a:avLst/>
              </a:prstGeom>
              <a:blipFill>
                <a:blip r:embed="rId4"/>
                <a:stretch>
                  <a:fillRect l="-2622" b="-4633"/>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7719947" y="2003959"/>
            <a:ext cx="2975106" cy="231668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7268464" y="4912791"/>
                <a:ext cx="4419600" cy="1183209"/>
              </a:xfrm>
              <a:prstGeom prst="rect">
                <a:avLst/>
              </a:prstGeom>
              <a:noFill/>
            </p:spPr>
            <p:txBody>
              <a:bodyPr wrap="square" rtlCol="0">
                <a:spAutoFit/>
              </a:bodyPr>
              <a:lstStyle/>
              <a:p>
                <a:pPr lvl="0">
                  <a:spcBef>
                    <a:spcPts val="700"/>
                  </a:spcBef>
                  <a:buClr>
                    <a:srgbClr val="DD8047"/>
                  </a:buClr>
                  <a:buSzPct val="60000"/>
                </a:pPr>
                <a14:m>
                  <m:oMathPara xmlns:m="http://schemas.openxmlformats.org/officeDocument/2006/math">
                    <m:oMathParaPr>
                      <m:jc m:val="centerGroup"/>
                    </m:oMathParaPr>
                    <m:oMath xmlns:m="http://schemas.openxmlformats.org/officeDocument/2006/math">
                      <m:sSub>
                        <m:sSubPr>
                          <m:ctrlPr>
                            <a:rPr lang="en-US" sz="2900" b="0" i="1" smtClean="0">
                              <a:solidFill>
                                <a:prstClr val="black"/>
                              </a:solidFill>
                              <a:latin typeface="Cambria Math" panose="02040503050406030204" pitchFamily="18" charset="0"/>
                            </a:rPr>
                          </m:ctrlPr>
                        </m:sSubPr>
                        <m:e>
                          <m:r>
                            <a:rPr lang="en-US" sz="2900" b="0" i="1" smtClean="0">
                              <a:solidFill>
                                <a:prstClr val="black"/>
                              </a:solidFill>
                              <a:latin typeface="Cambria Math" panose="02040503050406030204" pitchFamily="18" charset="0"/>
                            </a:rPr>
                            <m:t>𝑄</m:t>
                          </m:r>
                        </m:e>
                        <m:sub>
                          <m:r>
                            <a:rPr lang="en-US" sz="2900" b="0" i="1" smtClean="0">
                              <a:solidFill>
                                <a:prstClr val="black"/>
                              </a:solidFill>
                              <a:latin typeface="Cambria Math" panose="02040503050406030204" pitchFamily="18" charset="0"/>
                            </a:rPr>
                            <m:t>𝑟</m:t>
                          </m:r>
                        </m:sub>
                      </m:sSub>
                      <m:r>
                        <a:rPr lang="en-US" sz="2900" b="0" i="1" smtClean="0">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1</m:t>
                          </m:r>
                        </m:num>
                        <m:den>
                          <m:r>
                            <a:rPr lang="en-US" sz="2900" b="0" i="1" smtClean="0">
                              <a:solidFill>
                                <a:prstClr val="black"/>
                              </a:solidFill>
                              <a:latin typeface="Cambria Math" panose="02040503050406030204" pitchFamily="18" charset="0"/>
                            </a:rPr>
                            <m:t>3</m:t>
                          </m:r>
                        </m:den>
                      </m:f>
                      <m:r>
                        <a:rPr lang="en-US" sz="2900" i="1">
                          <a:solidFill>
                            <a:prstClr val="black"/>
                          </a:solidFill>
                          <a:latin typeface="Cambria Math" panose="02040503050406030204" pitchFamily="18" charset="0"/>
                        </a:rPr>
                        <m:t>−</m:t>
                      </m:r>
                      <m:sSup>
                        <m:sSupPr>
                          <m:ctrlPr>
                            <a:rPr lang="en-US" sz="2900" i="1">
                              <a:solidFill>
                                <a:prstClr val="black"/>
                              </a:solidFill>
                              <a:latin typeface="Cambria Math" panose="02040503050406030204" pitchFamily="18" charset="0"/>
                            </a:rPr>
                          </m:ctrlPr>
                        </m:sSupPr>
                        <m:e>
                          <m:d>
                            <m:dPr>
                              <m:ctrlPr>
                                <a:rPr lang="en-US" sz="2900" i="1">
                                  <a:solidFill>
                                    <a:prstClr val="black"/>
                                  </a:solidFill>
                                  <a:latin typeface="Cambria Math" panose="02040503050406030204" pitchFamily="18" charset="0"/>
                                </a:rPr>
                              </m:ctrlPr>
                            </m:dPr>
                            <m:e>
                              <m:f>
                                <m:fPr>
                                  <m:ctrlPr>
                                    <a:rPr lang="en-US" sz="2900" i="1">
                                      <a:solidFill>
                                        <a:prstClr val="black"/>
                                      </a:solidFill>
                                      <a:latin typeface="Cambria Math" panose="02040503050406030204" pitchFamily="18" charset="0"/>
                                    </a:rPr>
                                  </m:ctrlPr>
                                </m:fPr>
                                <m:num>
                                  <m:r>
                                    <a:rPr lang="en-US" sz="2900" b="0" i="1" smtClean="0">
                                      <a:solidFill>
                                        <a:prstClr val="black"/>
                                      </a:solidFill>
                                      <a:latin typeface="Cambria Math" panose="02040503050406030204" pitchFamily="18" charset="0"/>
                                    </a:rPr>
                                    <m:t>10</m:t>
                                  </m:r>
                                </m:num>
                                <m:den>
                                  <m:r>
                                    <a:rPr lang="en-US" sz="2900" i="1">
                                      <a:solidFill>
                                        <a:prstClr val="black"/>
                                      </a:solidFill>
                                      <a:latin typeface="Cambria Math" panose="02040503050406030204" pitchFamily="18" charset="0"/>
                                    </a:rPr>
                                    <m:t>24</m:t>
                                  </m:r>
                                </m:den>
                              </m:f>
                            </m:e>
                          </m:d>
                        </m:e>
                        <m:sup>
                          <m:r>
                            <a:rPr lang="en-US" sz="2900" i="1">
                              <a:solidFill>
                                <a:prstClr val="black"/>
                              </a:solidFill>
                              <a:latin typeface="Cambria Math" panose="02040503050406030204" pitchFamily="18" charset="0"/>
                            </a:rPr>
                            <m:t>2</m:t>
                          </m:r>
                        </m:sup>
                      </m:sSup>
                      <m:r>
                        <a:rPr lang="en-US" sz="2900" i="1">
                          <a:solidFill>
                            <a:prstClr val="black"/>
                          </a:solidFill>
                          <a:latin typeface="Cambria Math" panose="02040503050406030204" pitchFamily="18" charset="0"/>
                          <a:ea typeface="Cambria Math" panose="02040503050406030204" pitchFamily="18" charset="0"/>
                        </a:rPr>
                        <m:t>≈0.1</m:t>
                      </m:r>
                      <m:r>
                        <a:rPr lang="en-US" sz="2900" b="0" i="1" smtClean="0">
                          <a:solidFill>
                            <a:prstClr val="black"/>
                          </a:solidFill>
                          <a:latin typeface="Cambria Math" panose="02040503050406030204" pitchFamily="18" charset="0"/>
                          <a:ea typeface="Cambria Math" panose="02040503050406030204" pitchFamily="18" charset="0"/>
                        </a:rPr>
                        <m:t>5</m:t>
                      </m:r>
                      <m:r>
                        <a:rPr lang="en-US" sz="2900" i="1">
                          <a:solidFill>
                            <a:prstClr val="black"/>
                          </a:solidFill>
                          <a:latin typeface="Cambria Math" panose="02040503050406030204" pitchFamily="18" charset="0"/>
                          <a:ea typeface="Cambria Math" panose="02040503050406030204" pitchFamily="18" charset="0"/>
                        </a:rPr>
                        <m:t>9</m:t>
                      </m:r>
                      <m:r>
                        <a:rPr lang="en-US" sz="2900" b="0" i="1" smtClean="0">
                          <a:solidFill>
                            <a:prstClr val="black"/>
                          </a:solidFill>
                          <a:latin typeface="Cambria Math" panose="02040503050406030204" pitchFamily="18" charset="0"/>
                          <a:ea typeface="Cambria Math" panose="02040503050406030204" pitchFamily="18" charset="0"/>
                        </a:rPr>
                        <m:t>7</m:t>
                      </m:r>
                    </m:oMath>
                  </m:oMathPara>
                </a14:m>
                <a:endParaRPr lang="en-US" sz="29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268464" y="4912791"/>
                <a:ext cx="4419600" cy="118320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39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Calculation of </a:t>
                </a:r>
                <a14:m>
                  <m:oMath xmlns:m="http://schemas.openxmlformats.org/officeDocument/2006/math">
                    <m:r>
                      <a:rPr lang="en-US" i="1" dirty="0" smtClean="0">
                        <a:latin typeface="Cambria Math" panose="02040503050406030204" pitchFamily="18" charset="0"/>
                      </a:rPr>
                      <m:t>𝑄</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13</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pPr marL="0" indent="0">
                  <a:buNone/>
                </a:pPr>
                <a:r>
                  <a:rPr lang="en-US" dirty="0"/>
                  <a:t>Finally, we have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≈0.1649+0.1649+0.1597≈0.49</m:t>
                      </m:r>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3"/>
                <a:stretch>
                  <a:fillRect l="-1178" t="-135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764629" y="2905160"/>
            <a:ext cx="2975670" cy="2317680"/>
          </a:xfrm>
          <a:prstGeom prst="rect">
            <a:avLst/>
          </a:prstGeom>
        </p:spPr>
      </p:pic>
    </p:spTree>
    <p:extLst>
      <p:ext uri="{BB962C8B-B14F-4D97-AF65-F5344CB8AC3E}">
        <p14:creationId xmlns:p14="http://schemas.microsoft.com/office/powerpoint/2010/main" val="3337044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BB2FE-3F08-4950-AAAB-A1038F912633}"/>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C309F83-1CA6-476E-8BC3-55FA9E5EFD32}"/>
              </a:ext>
            </a:extLst>
          </p:cNvPr>
          <p:cNvSpPr>
            <a:spLocks noGrp="1"/>
          </p:cNvSpPr>
          <p:nvPr>
            <p:ph type="title"/>
          </p:nvPr>
        </p:nvSpPr>
        <p:spPr/>
        <p:txBody>
          <a:bodyPr/>
          <a:lstStyle/>
          <a:p>
            <a:r>
              <a:rPr lang="en-US"/>
              <a:t>Exercise</a:t>
            </a:r>
          </a:p>
        </p:txBody>
      </p:sp>
      <p:sp>
        <p:nvSpPr>
          <p:cNvPr id="4" name="Slide Number Placeholder 3">
            <a:extLst>
              <a:ext uri="{FF2B5EF4-FFF2-40B4-BE49-F238E27FC236}">
                <a16:creationId xmlns:a16="http://schemas.microsoft.com/office/drawing/2014/main" id="{6464C66D-29EC-48E2-B0E3-3F53DC2E79DB}"/>
              </a:ext>
            </a:extLst>
          </p:cNvPr>
          <p:cNvSpPr>
            <a:spLocks noGrp="1"/>
          </p:cNvSpPr>
          <p:nvPr>
            <p:ph type="sldNum" sz="quarter" idx="11"/>
          </p:nvPr>
        </p:nvSpPr>
        <p:spPr/>
        <p:txBody>
          <a:bodyPr/>
          <a:lstStyle/>
          <a:p>
            <a:fld id="{69974E82-3C2C-4ABB-838F-79BD9B35B7DF}" type="slidenum">
              <a:rPr lang="en-US" smtClean="0"/>
              <a:t>14</a:t>
            </a:fld>
            <a:endParaRPr lang="en-US"/>
          </a:p>
        </p:txBody>
      </p:sp>
    </p:spTree>
    <p:extLst>
      <p:ext uri="{BB962C8B-B14F-4D97-AF65-F5344CB8AC3E}">
        <p14:creationId xmlns:p14="http://schemas.microsoft.com/office/powerpoint/2010/main" val="138127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15</a:t>
            </a:fld>
            <a:endParaRPr lang="en-US"/>
          </a:p>
        </p:txBody>
      </p:sp>
      <p:sp>
        <p:nvSpPr>
          <p:cNvPr id="5" name="TextBox 4"/>
          <p:cNvSpPr txBox="1"/>
          <p:nvPr/>
        </p:nvSpPr>
        <p:spPr>
          <a:xfrm>
            <a:off x="1358900" y="1882710"/>
            <a:ext cx="5219700" cy="984885"/>
          </a:xfrm>
          <a:prstGeom prst="rect">
            <a:avLst/>
          </a:prstGeom>
          <a:noFill/>
        </p:spPr>
        <p:txBody>
          <a:bodyPr wrap="square" rtlCol="0">
            <a:spAutoFit/>
          </a:bodyPr>
          <a:lstStyle/>
          <a:p>
            <a:pPr lvl="0">
              <a:spcBef>
                <a:spcPts val="700"/>
              </a:spcBef>
              <a:buClr>
                <a:srgbClr val="DD8047"/>
              </a:buClr>
              <a:buSzPct val="60000"/>
            </a:pPr>
            <a:r>
              <a:rPr lang="en-US" sz="2900" dirty="0">
                <a:solidFill>
                  <a:prstClr val="black"/>
                </a:solidFill>
              </a:rPr>
              <a:t>Calculate the modularity of the colored graph on the right.</a:t>
            </a:r>
          </a:p>
        </p:txBody>
      </p:sp>
      <p:pic>
        <p:nvPicPr>
          <p:cNvPr id="6" name="Picture 5"/>
          <p:cNvPicPr>
            <a:picLocks noChangeAspect="1"/>
          </p:cNvPicPr>
          <p:nvPr/>
        </p:nvPicPr>
        <p:blipFill>
          <a:blip r:embed="rId2"/>
          <a:stretch>
            <a:fillRect/>
          </a:stretch>
        </p:blipFill>
        <p:spPr>
          <a:xfrm>
            <a:off x="7851029" y="1750259"/>
            <a:ext cx="2560542" cy="1249788"/>
          </a:xfrm>
          <a:prstGeom prst="rect">
            <a:avLst/>
          </a:prstGeom>
        </p:spPr>
      </p:pic>
    </p:spTree>
    <p:extLst>
      <p:ext uri="{BB962C8B-B14F-4D97-AF65-F5344CB8AC3E}">
        <p14:creationId xmlns:p14="http://schemas.microsoft.com/office/powerpoint/2010/main" val="278886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Modularity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16</a:t>
            </a:fld>
            <a:endParaRPr lang="en-US"/>
          </a:p>
        </p:txBody>
      </p:sp>
      <p:sp>
        <p:nvSpPr>
          <p:cNvPr id="5" name="TextBox 4"/>
          <p:cNvSpPr txBox="1"/>
          <p:nvPr/>
        </p:nvSpPr>
        <p:spPr>
          <a:xfrm>
            <a:off x="1358900" y="1882710"/>
            <a:ext cx="5219700" cy="984885"/>
          </a:xfrm>
          <a:prstGeom prst="rect">
            <a:avLst/>
          </a:prstGeom>
          <a:noFill/>
        </p:spPr>
        <p:txBody>
          <a:bodyPr wrap="square" rtlCol="0">
            <a:spAutoFit/>
          </a:bodyPr>
          <a:lstStyle/>
          <a:p>
            <a:pPr lvl="0">
              <a:spcBef>
                <a:spcPts val="700"/>
              </a:spcBef>
              <a:buClr>
                <a:srgbClr val="DD8047"/>
              </a:buClr>
              <a:buSzPct val="60000"/>
            </a:pPr>
            <a:r>
              <a:rPr lang="en-US" sz="2900" dirty="0">
                <a:solidFill>
                  <a:prstClr val="black"/>
                </a:solidFill>
              </a:rPr>
              <a:t>Calculate the modularity of the colored graph on the right.</a:t>
            </a:r>
          </a:p>
        </p:txBody>
      </p:sp>
      <p:pic>
        <p:nvPicPr>
          <p:cNvPr id="6" name="Picture 5"/>
          <p:cNvPicPr>
            <a:picLocks noChangeAspect="1"/>
          </p:cNvPicPr>
          <p:nvPr/>
        </p:nvPicPr>
        <p:blipFill>
          <a:blip r:embed="rId2"/>
          <a:stretch>
            <a:fillRect/>
          </a:stretch>
        </p:blipFill>
        <p:spPr>
          <a:xfrm>
            <a:off x="7851029" y="1750259"/>
            <a:ext cx="2560542" cy="124978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12800" y="3203218"/>
                <a:ext cx="9105900" cy="1629485"/>
              </a:xfrm>
              <a:prstGeom prst="rect">
                <a:avLst/>
              </a:prstGeom>
              <a:noFill/>
            </p:spPr>
            <p:txBody>
              <a:bodyPr wrap="square" rtlCol="0">
                <a:spAutoFit/>
              </a:bodyPr>
              <a:lstStyle/>
              <a:p>
                <a:r>
                  <a:rPr lang="en-US" sz="2900" dirty="0"/>
                  <a:t>By definition  of modularity, </a:t>
                </a:r>
                <a:endParaRPr lang="en-US" sz="2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𝑄</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𝑒</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d>
                            <m:dPr>
                              <m:ctrlPr>
                                <a:rPr lang="en-US" sz="2900" b="0" i="1" smtClean="0">
                                  <a:latin typeface="Cambria Math" panose="02040503050406030204" pitchFamily="18" charset="0"/>
                                </a:rPr>
                              </m:ctrlPr>
                            </m:dPr>
                            <m:e>
                              <m:f>
                                <m:fPr>
                                  <m:ctrlPr>
                                    <a:rPr lang="en-US" sz="2900" b="0" i="1" smtClean="0">
                                      <a:latin typeface="Cambria Math" panose="02040503050406030204" pitchFamily="18" charset="0"/>
                                    </a:rPr>
                                  </m:ctrlPr>
                                </m:fPr>
                                <m:num>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𝑟</m:t>
                                      </m:r>
                                    </m:sub>
                                  </m:sSub>
                                </m:num>
                                <m:den>
                                  <m:r>
                                    <a:rPr lang="en-US" sz="2900" b="0" i="1" smtClean="0">
                                      <a:latin typeface="Cambria Math" panose="02040503050406030204" pitchFamily="18" charset="0"/>
                                    </a:rPr>
                                    <m:t>2</m:t>
                                  </m:r>
                                  <m:r>
                                    <a:rPr lang="en-US" sz="2900" b="0" i="1" smtClean="0">
                                      <a:latin typeface="Cambria Math" panose="02040503050406030204" pitchFamily="18" charset="0"/>
                                    </a:rPr>
                                    <m:t>𝑚</m:t>
                                  </m:r>
                                </m:den>
                              </m:f>
                            </m:e>
                          </m:d>
                        </m:e>
                        <m:sup>
                          <m:r>
                            <a:rPr lang="en-US" sz="2900" b="0" i="1" smtClean="0">
                              <a:latin typeface="Cambria Math" panose="02040503050406030204" pitchFamily="18" charset="0"/>
                            </a:rPr>
                            <m:t>2</m:t>
                          </m:r>
                        </m:sup>
                      </m:sSup>
                    </m:oMath>
                  </m:oMathPara>
                </a14:m>
                <a:endParaRPr lang="en-US" sz="2900" dirty="0"/>
              </a:p>
            </p:txBody>
          </p:sp>
        </mc:Choice>
        <mc:Fallback xmlns="">
          <p:sp>
            <p:nvSpPr>
              <p:cNvPr id="7" name="TextBox 6"/>
              <p:cNvSpPr txBox="1">
                <a:spLocks noRot="1" noChangeAspect="1" noMove="1" noResize="1" noEditPoints="1" noAdjustHandles="1" noChangeArrowheads="1" noChangeShapeType="1" noTextEdit="1"/>
              </p:cNvSpPr>
              <p:nvPr/>
            </p:nvSpPr>
            <p:spPr>
              <a:xfrm>
                <a:off x="812800" y="3203218"/>
                <a:ext cx="9105900" cy="1629485"/>
              </a:xfrm>
              <a:prstGeom prst="rect">
                <a:avLst/>
              </a:prstGeom>
              <a:blipFill>
                <a:blip r:embed="rId3"/>
                <a:stretch>
                  <a:fillRect l="-1406" t="-3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D92543-CAD3-400F-AAEB-CDFC8ED8FE1E}"/>
                  </a:ext>
                </a:extLst>
              </p:cNvPr>
              <p:cNvSpPr txBox="1"/>
              <p:nvPr/>
            </p:nvSpPr>
            <p:spPr>
              <a:xfrm>
                <a:off x="812799" y="5168326"/>
                <a:ext cx="4673599" cy="830997"/>
              </a:xfrm>
              <a:prstGeom prst="rect">
                <a:avLst/>
              </a:prstGeom>
              <a:noFill/>
            </p:spPr>
            <p:txBody>
              <a:bodyPr wrap="square" rtlCol="0">
                <a:spAutoFit/>
              </a:bodyPr>
              <a:lstStyle/>
              <a:p>
                <a:r>
                  <a:rPr lang="en-US" sz="2400" dirty="0">
                    <a:solidFill>
                      <a:srgbClr val="FF0000"/>
                    </a:solidFill>
                  </a:rPr>
                  <a:t>the fraction of edges having both endpoints colored with red </a:t>
                </a:r>
                <a14:m>
                  <m:oMath xmlns:m="http://schemas.openxmlformats.org/officeDocument/2006/math">
                    <m:r>
                      <a:rPr lang="en-US" sz="2400" b="0" i="1" smtClean="0">
                        <a:solidFill>
                          <a:srgbClr val="FF0000"/>
                        </a:solidFill>
                        <a:latin typeface="Cambria Math" panose="02040503050406030204" pitchFamily="18" charset="0"/>
                      </a:rPr>
                      <m:t>=</m:t>
                    </m:r>
                    <m:f>
                      <m:fPr>
                        <m:type m:val="lin"/>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3</m:t>
                        </m:r>
                      </m:num>
                      <m:den>
                        <m:r>
                          <a:rPr lang="en-US" sz="2400" b="0" i="1" smtClean="0">
                            <a:solidFill>
                              <a:srgbClr val="FF0000"/>
                            </a:solidFill>
                            <a:latin typeface="Cambria Math" panose="02040503050406030204" pitchFamily="18" charset="0"/>
                          </a:rPr>
                          <m:t>7</m:t>
                        </m:r>
                      </m:den>
                    </m:f>
                  </m:oMath>
                </a14:m>
                <a:endParaRPr lang="en-US" sz="2400" dirty="0">
                  <a:solidFill>
                    <a:srgbClr val="FF0000"/>
                  </a:solidFill>
                </a:endParaRPr>
              </a:p>
            </p:txBody>
          </p:sp>
        </mc:Choice>
        <mc:Fallback xmlns="">
          <p:sp>
            <p:nvSpPr>
              <p:cNvPr id="4" name="TextBox 3">
                <a:extLst>
                  <a:ext uri="{FF2B5EF4-FFF2-40B4-BE49-F238E27FC236}">
                    <a16:creationId xmlns:a16="http://schemas.microsoft.com/office/drawing/2014/main" id="{15D92543-CAD3-400F-AAEB-CDFC8ED8FE1E}"/>
                  </a:ext>
                </a:extLst>
              </p:cNvPr>
              <p:cNvSpPr txBox="1">
                <a:spLocks noRot="1" noChangeAspect="1" noMove="1" noResize="1" noEditPoints="1" noAdjustHandles="1" noChangeArrowheads="1" noChangeShapeType="1" noTextEdit="1"/>
              </p:cNvSpPr>
              <p:nvPr/>
            </p:nvSpPr>
            <p:spPr>
              <a:xfrm>
                <a:off x="812799" y="5168326"/>
                <a:ext cx="4673599" cy="830997"/>
              </a:xfrm>
              <a:prstGeom prst="rect">
                <a:avLst/>
              </a:prstGeom>
              <a:blipFill>
                <a:blip r:embed="rId4"/>
                <a:stretch>
                  <a:fillRect l="-1956" t="-25735" r="-7562" b="-106618"/>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89EA9A10-289F-469E-AF90-7D70B844C77A}"/>
              </a:ext>
            </a:extLst>
          </p:cNvPr>
          <p:cNvCxnSpPr>
            <a:cxnSpLocks/>
          </p:cNvCxnSpPr>
          <p:nvPr/>
        </p:nvCxnSpPr>
        <p:spPr>
          <a:xfrm flipV="1">
            <a:off x="4476466" y="4558352"/>
            <a:ext cx="341194" cy="477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A521C1C-A02E-4119-8B97-2BEF48F1F8CA}"/>
                  </a:ext>
                </a:extLst>
              </p:cNvPr>
              <p:cNvSpPr txBox="1"/>
              <p:nvPr/>
            </p:nvSpPr>
            <p:spPr>
              <a:xfrm>
                <a:off x="7374342" y="3754019"/>
                <a:ext cx="3747068" cy="1200329"/>
              </a:xfrm>
              <a:prstGeom prst="rect">
                <a:avLst/>
              </a:prstGeom>
              <a:noFill/>
            </p:spPr>
            <p:txBody>
              <a:bodyPr wrap="square" rtlCol="0">
                <a:spAutoFit/>
              </a:bodyPr>
              <a:lstStyle/>
              <a:p>
                <a:r>
                  <a:rPr lang="en-US" sz="2400" dirty="0">
                    <a:solidFill>
                      <a:srgbClr val="FF0000"/>
                    </a:solidFill>
                  </a:rPr>
                  <a:t>the sum of the degrees of all vertices colored with red </a:t>
                </a:r>
                <a:endParaRPr lang="en-US" sz="24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=2+2+3=7</m:t>
                      </m:r>
                    </m:oMath>
                  </m:oMathPara>
                </a14:m>
                <a:endParaRPr lang="en-US" sz="2400" dirty="0">
                  <a:solidFill>
                    <a:srgbClr val="FF0000"/>
                  </a:solidFill>
                </a:endParaRPr>
              </a:p>
            </p:txBody>
          </p:sp>
        </mc:Choice>
        <mc:Fallback xmlns="">
          <p:sp>
            <p:nvSpPr>
              <p:cNvPr id="13" name="TextBox 12">
                <a:extLst>
                  <a:ext uri="{FF2B5EF4-FFF2-40B4-BE49-F238E27FC236}">
                    <a16:creationId xmlns:a16="http://schemas.microsoft.com/office/drawing/2014/main" id="{9A521C1C-A02E-4119-8B97-2BEF48F1F8CA}"/>
                  </a:ext>
                </a:extLst>
              </p:cNvPr>
              <p:cNvSpPr txBox="1">
                <a:spLocks noRot="1" noChangeAspect="1" noMove="1" noResize="1" noEditPoints="1" noAdjustHandles="1" noChangeArrowheads="1" noChangeShapeType="1" noTextEdit="1"/>
              </p:cNvSpPr>
              <p:nvPr/>
            </p:nvSpPr>
            <p:spPr>
              <a:xfrm>
                <a:off x="7374342" y="3754019"/>
                <a:ext cx="3747068" cy="1200329"/>
              </a:xfrm>
              <a:prstGeom prst="rect">
                <a:avLst/>
              </a:prstGeom>
              <a:blipFill>
                <a:blip r:embed="rId5"/>
                <a:stretch>
                  <a:fillRect l="-2606" t="-4061" r="-325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626244F-4744-4B64-92A7-E03CB25D78F4}"/>
              </a:ext>
            </a:extLst>
          </p:cNvPr>
          <p:cNvCxnSpPr>
            <a:cxnSpLocks/>
            <a:stCxn id="13" idx="1"/>
          </p:cNvCxnSpPr>
          <p:nvPr/>
        </p:nvCxnSpPr>
        <p:spPr>
          <a:xfrm flipH="1" flipV="1">
            <a:off x="6373504" y="4067034"/>
            <a:ext cx="1000838" cy="287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2000DAE-C9A8-4ED0-BB62-126B58BC2844}"/>
                  </a:ext>
                </a:extLst>
              </p:cNvPr>
              <p:cNvSpPr txBox="1"/>
              <p:nvPr/>
            </p:nvSpPr>
            <p:spPr>
              <a:xfrm>
                <a:off x="5912136" y="5334088"/>
                <a:ext cx="4471916" cy="461665"/>
              </a:xfrm>
              <a:prstGeom prst="rect">
                <a:avLst/>
              </a:prstGeom>
              <a:noFill/>
            </p:spPr>
            <p:txBody>
              <a:bodyPr wrap="square" rtlCol="0">
                <a:spAutoFit/>
              </a:bodyPr>
              <a:lstStyle/>
              <a:p>
                <a:r>
                  <a:rPr lang="en-US" sz="2400" dirty="0">
                    <a:solidFill>
                      <a:srgbClr val="FF0000"/>
                    </a:solidFill>
                  </a:rPr>
                  <a:t>the total number of edges </a:t>
                </a:r>
                <a14:m>
                  <m:oMath xmlns:m="http://schemas.openxmlformats.org/officeDocument/2006/math">
                    <m:r>
                      <a:rPr lang="en-US" sz="2400" b="0" i="1" smtClean="0">
                        <a:solidFill>
                          <a:srgbClr val="FF0000"/>
                        </a:solidFill>
                        <a:latin typeface="Cambria Math" panose="02040503050406030204" pitchFamily="18" charset="0"/>
                      </a:rPr>
                      <m:t>=7</m:t>
                    </m:r>
                  </m:oMath>
                </a14:m>
                <a:endParaRPr lang="en-US" sz="2400" dirty="0">
                  <a:solidFill>
                    <a:srgbClr val="FF0000"/>
                  </a:solidFill>
                </a:endParaRPr>
              </a:p>
            </p:txBody>
          </p:sp>
        </mc:Choice>
        <mc:Fallback xmlns="">
          <p:sp>
            <p:nvSpPr>
              <p:cNvPr id="22" name="TextBox 21">
                <a:extLst>
                  <a:ext uri="{FF2B5EF4-FFF2-40B4-BE49-F238E27FC236}">
                    <a16:creationId xmlns:a16="http://schemas.microsoft.com/office/drawing/2014/main" id="{D2000DAE-C9A8-4ED0-BB62-126B58BC2844}"/>
                  </a:ext>
                </a:extLst>
              </p:cNvPr>
              <p:cNvSpPr txBox="1">
                <a:spLocks noRot="1" noChangeAspect="1" noMove="1" noResize="1" noEditPoints="1" noAdjustHandles="1" noChangeArrowheads="1" noChangeShapeType="1" noTextEdit="1"/>
              </p:cNvSpPr>
              <p:nvPr/>
            </p:nvSpPr>
            <p:spPr>
              <a:xfrm>
                <a:off x="5912136" y="5334088"/>
                <a:ext cx="4471916" cy="461665"/>
              </a:xfrm>
              <a:prstGeom prst="rect">
                <a:avLst/>
              </a:prstGeom>
              <a:blipFill>
                <a:blip r:embed="rId6"/>
                <a:stretch>
                  <a:fillRect l="-2183" t="-10526" b="-2894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004F990-525E-4B9C-BB33-BCD7B8B23D9D}"/>
              </a:ext>
            </a:extLst>
          </p:cNvPr>
          <p:cNvCxnSpPr>
            <a:cxnSpLocks/>
          </p:cNvCxnSpPr>
          <p:nvPr/>
        </p:nvCxnSpPr>
        <p:spPr>
          <a:xfrm flipV="1">
            <a:off x="6248400" y="4797113"/>
            <a:ext cx="0" cy="536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88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17</a:t>
            </a:fld>
            <a:endParaRPr lang="en-US"/>
          </a:p>
        </p:txBody>
      </p:sp>
      <p:sp>
        <p:nvSpPr>
          <p:cNvPr id="5" name="TextBox 4"/>
          <p:cNvSpPr txBox="1"/>
          <p:nvPr/>
        </p:nvSpPr>
        <p:spPr>
          <a:xfrm>
            <a:off x="1358900" y="1882710"/>
            <a:ext cx="5219700" cy="984885"/>
          </a:xfrm>
          <a:prstGeom prst="rect">
            <a:avLst/>
          </a:prstGeom>
          <a:noFill/>
        </p:spPr>
        <p:txBody>
          <a:bodyPr wrap="square" rtlCol="0">
            <a:spAutoFit/>
          </a:bodyPr>
          <a:lstStyle/>
          <a:p>
            <a:pPr lvl="0">
              <a:spcBef>
                <a:spcPts val="700"/>
              </a:spcBef>
              <a:buClr>
                <a:srgbClr val="DD8047"/>
              </a:buClr>
              <a:buSzPct val="60000"/>
            </a:pPr>
            <a:r>
              <a:rPr lang="en-US" sz="2900" dirty="0">
                <a:solidFill>
                  <a:prstClr val="black"/>
                </a:solidFill>
              </a:rPr>
              <a:t>Calculate the modularity of the colored graph on the right.</a:t>
            </a:r>
          </a:p>
        </p:txBody>
      </p:sp>
      <p:pic>
        <p:nvPicPr>
          <p:cNvPr id="6" name="Picture 5"/>
          <p:cNvPicPr>
            <a:picLocks noChangeAspect="1"/>
          </p:cNvPicPr>
          <p:nvPr/>
        </p:nvPicPr>
        <p:blipFill>
          <a:blip r:embed="rId2"/>
          <a:stretch>
            <a:fillRect/>
          </a:stretch>
        </p:blipFill>
        <p:spPr>
          <a:xfrm>
            <a:off x="7851029" y="1750259"/>
            <a:ext cx="2560542" cy="124978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12800" y="3203218"/>
                <a:ext cx="9105900" cy="1629485"/>
              </a:xfrm>
              <a:prstGeom prst="rect">
                <a:avLst/>
              </a:prstGeom>
              <a:noFill/>
            </p:spPr>
            <p:txBody>
              <a:bodyPr wrap="square" rtlCol="0">
                <a:spAutoFit/>
              </a:bodyPr>
              <a:lstStyle/>
              <a:p>
                <a:r>
                  <a:rPr lang="en-US" sz="2900" dirty="0"/>
                  <a:t>We have </a:t>
                </a:r>
                <a:endParaRPr lang="en-US" sz="2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𝑄</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𝑒</m:t>
                          </m:r>
                        </m:e>
                        <m:sub>
                          <m:r>
                            <a:rPr lang="en-US" sz="2900" b="0" i="1" smtClean="0">
                              <a:latin typeface="Cambria Math" panose="02040503050406030204" pitchFamily="18" charset="0"/>
                            </a:rPr>
                            <m:t>𝑟</m:t>
                          </m:r>
                        </m:sub>
                      </m:sSub>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d>
                            <m:dPr>
                              <m:ctrlPr>
                                <a:rPr lang="en-US" sz="2900" b="0" i="1" smtClean="0">
                                  <a:latin typeface="Cambria Math" panose="02040503050406030204" pitchFamily="18" charset="0"/>
                                </a:rPr>
                              </m:ctrlPr>
                            </m:dPr>
                            <m:e>
                              <m:f>
                                <m:fPr>
                                  <m:ctrlPr>
                                    <a:rPr lang="en-US" sz="2900" b="0" i="1" smtClean="0">
                                      <a:latin typeface="Cambria Math" panose="02040503050406030204" pitchFamily="18" charset="0"/>
                                    </a:rPr>
                                  </m:ctrlPr>
                                </m:fPr>
                                <m:num>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𝑘</m:t>
                                      </m:r>
                                    </m:e>
                                    <m:sub>
                                      <m:r>
                                        <a:rPr lang="en-US" sz="2900" b="0" i="1" smtClean="0">
                                          <a:latin typeface="Cambria Math" panose="02040503050406030204" pitchFamily="18" charset="0"/>
                                        </a:rPr>
                                        <m:t>𝑟</m:t>
                                      </m:r>
                                    </m:sub>
                                  </m:sSub>
                                </m:num>
                                <m:den>
                                  <m:r>
                                    <a:rPr lang="en-US" sz="2900" b="0" i="1" smtClean="0">
                                      <a:latin typeface="Cambria Math" panose="02040503050406030204" pitchFamily="18" charset="0"/>
                                    </a:rPr>
                                    <m:t>2</m:t>
                                  </m:r>
                                  <m:r>
                                    <a:rPr lang="en-US" sz="2900" b="0" i="1" smtClean="0">
                                      <a:latin typeface="Cambria Math" panose="02040503050406030204" pitchFamily="18" charset="0"/>
                                    </a:rPr>
                                    <m:t>𝑚</m:t>
                                  </m:r>
                                </m:den>
                              </m:f>
                            </m:e>
                          </m:d>
                        </m:e>
                        <m:sup>
                          <m:r>
                            <a:rPr lang="en-US" sz="2900" b="0" i="1" smtClean="0">
                              <a:latin typeface="Cambria Math" panose="02040503050406030204" pitchFamily="18" charset="0"/>
                            </a:rPr>
                            <m:t>2</m:t>
                          </m:r>
                        </m:sup>
                      </m:sSup>
                      <m:r>
                        <a:rPr lang="en-US" sz="2900" b="0" i="1" smtClean="0">
                          <a:latin typeface="Cambria Math" panose="02040503050406030204" pitchFamily="18" charset="0"/>
                        </a:rPr>
                        <m:t>= </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3</m:t>
                          </m:r>
                        </m:num>
                        <m:den>
                          <m:r>
                            <a:rPr lang="en-US" sz="2900" b="0" i="1" smtClean="0">
                              <a:latin typeface="Cambria Math" panose="02040503050406030204" pitchFamily="18" charset="0"/>
                            </a:rPr>
                            <m:t>7</m:t>
                          </m:r>
                        </m:den>
                      </m:f>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d>
                            <m:dPr>
                              <m:ctrlPr>
                                <a:rPr lang="en-US" sz="2900" b="0" i="1" smtClean="0">
                                  <a:latin typeface="Cambria Math" panose="02040503050406030204" pitchFamily="18" charset="0"/>
                                </a:rPr>
                              </m:ctrlPr>
                            </m:dPr>
                            <m:e>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7</m:t>
                                  </m:r>
                                </m:num>
                                <m:den>
                                  <m:r>
                                    <a:rPr lang="en-US" sz="2900" b="0" i="1" smtClean="0">
                                      <a:latin typeface="Cambria Math" panose="02040503050406030204" pitchFamily="18" charset="0"/>
                                    </a:rPr>
                                    <m:t>14</m:t>
                                  </m:r>
                                </m:den>
                              </m:f>
                            </m:e>
                          </m:d>
                        </m:e>
                        <m:sup>
                          <m:r>
                            <a:rPr lang="en-US" sz="2900" b="0" i="1" smtClean="0">
                              <a:latin typeface="Cambria Math" panose="02040503050406030204" pitchFamily="18" charset="0"/>
                            </a:rPr>
                            <m:t>2</m:t>
                          </m:r>
                        </m:sup>
                      </m:sSup>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5</m:t>
                          </m:r>
                        </m:num>
                        <m:den>
                          <m:r>
                            <a:rPr lang="en-US" sz="2900" b="0" i="1" smtClean="0">
                              <a:latin typeface="Cambria Math" panose="02040503050406030204" pitchFamily="18" charset="0"/>
                            </a:rPr>
                            <m:t>28</m:t>
                          </m:r>
                        </m:den>
                      </m:f>
                    </m:oMath>
                  </m:oMathPara>
                </a14:m>
                <a:endParaRPr lang="en-US" sz="2900" dirty="0"/>
              </a:p>
            </p:txBody>
          </p:sp>
        </mc:Choice>
        <mc:Fallback xmlns="">
          <p:sp>
            <p:nvSpPr>
              <p:cNvPr id="7" name="TextBox 6"/>
              <p:cNvSpPr txBox="1">
                <a:spLocks noRot="1" noChangeAspect="1" noMove="1" noResize="1" noEditPoints="1" noAdjustHandles="1" noChangeArrowheads="1" noChangeShapeType="1" noTextEdit="1"/>
              </p:cNvSpPr>
              <p:nvPr/>
            </p:nvSpPr>
            <p:spPr>
              <a:xfrm>
                <a:off x="812800" y="3203218"/>
                <a:ext cx="9105900" cy="1629485"/>
              </a:xfrm>
              <a:prstGeom prst="rect">
                <a:avLst/>
              </a:prstGeom>
              <a:blipFill>
                <a:blip r:embed="rId3"/>
                <a:stretch>
                  <a:fillRect l="-1406" t="-3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12800" y="5035874"/>
                <a:ext cx="9105900" cy="1209177"/>
              </a:xfrm>
              <a:prstGeom prst="rect">
                <a:avLst/>
              </a:prstGeom>
              <a:noFill/>
            </p:spPr>
            <p:txBody>
              <a:bodyPr wrap="square" rtlCol="0">
                <a:spAutoFit/>
              </a:bodyPr>
              <a:lstStyle/>
              <a:p>
                <a:r>
                  <a:rPr lang="en-US" sz="2900" dirty="0"/>
                  <a:t>Since </a:t>
                </a:r>
                <a14:m>
                  <m:oMath xmlns:m="http://schemas.openxmlformats.org/officeDocument/2006/math">
                    <m:sSub>
                      <m:sSubPr>
                        <m:ctrlPr>
                          <a:rPr lang="en-US" sz="2900" i="1">
                            <a:solidFill>
                              <a:prstClr val="black"/>
                            </a:solidFill>
                            <a:latin typeface="Cambria Math" panose="02040503050406030204" pitchFamily="18" charset="0"/>
                          </a:rPr>
                        </m:ctrlPr>
                      </m:sSubPr>
                      <m:e>
                        <m:r>
                          <a:rPr lang="en-US" sz="2900" i="1">
                            <a:solidFill>
                              <a:prstClr val="black"/>
                            </a:solidFill>
                            <a:latin typeface="Cambria Math" panose="02040503050406030204" pitchFamily="18" charset="0"/>
                          </a:rPr>
                          <m:t>𝑄</m:t>
                        </m:r>
                      </m:e>
                      <m:sub>
                        <m:r>
                          <a:rPr lang="en-US" sz="2900" i="1">
                            <a:solidFill>
                              <a:prstClr val="black"/>
                            </a:solidFill>
                            <a:latin typeface="Cambria Math" panose="02040503050406030204" pitchFamily="18" charset="0"/>
                          </a:rPr>
                          <m:t>𝑏</m:t>
                        </m:r>
                      </m:sub>
                    </m:sSub>
                    <m:r>
                      <a:rPr lang="en-US" sz="2900" i="1">
                        <a:solidFill>
                          <a:prstClr val="black"/>
                        </a:solidFill>
                        <a:latin typeface="Cambria Math" panose="02040503050406030204" pitchFamily="18" charset="0"/>
                      </a:rPr>
                      <m:t>=</m:t>
                    </m:r>
                    <m:sSub>
                      <m:sSubPr>
                        <m:ctrlPr>
                          <a:rPr lang="en-US" sz="2900" i="1">
                            <a:solidFill>
                              <a:prstClr val="black"/>
                            </a:solidFill>
                            <a:latin typeface="Cambria Math" panose="02040503050406030204" pitchFamily="18" charset="0"/>
                          </a:rPr>
                        </m:ctrlPr>
                      </m:sSubPr>
                      <m:e>
                        <m:r>
                          <a:rPr lang="en-US" sz="2900" i="1">
                            <a:solidFill>
                              <a:prstClr val="black"/>
                            </a:solidFill>
                            <a:latin typeface="Cambria Math" panose="02040503050406030204" pitchFamily="18" charset="0"/>
                          </a:rPr>
                          <m:t>𝑄</m:t>
                        </m:r>
                      </m:e>
                      <m:sub>
                        <m:r>
                          <a:rPr lang="en-US" sz="2900" i="1">
                            <a:solidFill>
                              <a:prstClr val="black"/>
                            </a:solidFill>
                            <a:latin typeface="Cambria Math" panose="02040503050406030204" pitchFamily="18" charset="0"/>
                          </a:rPr>
                          <m:t>𝑟</m:t>
                        </m:r>
                      </m:sub>
                    </m:sSub>
                  </m:oMath>
                </a14:m>
                <a:r>
                  <a:rPr lang="en-US" sz="2900" dirty="0"/>
                  <a:t> by symmetry, we have</a:t>
                </a:r>
              </a:p>
              <a:p>
                <a:pPr algn="ctr"/>
                <a:r>
                  <a:rPr lang="en-US" sz="2900" dirty="0"/>
                  <a:t> </a:t>
                </a:r>
                <a14:m>
                  <m:oMath xmlns:m="http://schemas.openxmlformats.org/officeDocument/2006/math">
                    <m:r>
                      <a:rPr lang="en-US" sz="2900" b="0" i="1" smtClean="0">
                        <a:latin typeface="Cambria Math" panose="02040503050406030204" pitchFamily="18" charset="0"/>
                      </a:rPr>
                      <m:t>𝑄</m:t>
                    </m:r>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5</m:t>
                        </m:r>
                      </m:num>
                      <m:den>
                        <m:r>
                          <a:rPr lang="en-US" sz="2900" b="0" i="1" smtClean="0">
                            <a:latin typeface="Cambria Math" panose="02040503050406030204" pitchFamily="18" charset="0"/>
                          </a:rPr>
                          <m:t>28</m:t>
                        </m:r>
                      </m:den>
                    </m:f>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5</m:t>
                        </m:r>
                      </m:num>
                      <m:den>
                        <m:r>
                          <a:rPr lang="en-US" sz="2900" b="0" i="1" smtClean="0">
                            <a:latin typeface="Cambria Math" panose="02040503050406030204" pitchFamily="18" charset="0"/>
                          </a:rPr>
                          <m:t>28</m:t>
                        </m:r>
                      </m:den>
                    </m:f>
                    <m:r>
                      <a:rPr lang="en-US" sz="2900" b="0" i="1" smtClean="0">
                        <a:latin typeface="Cambria Math" panose="02040503050406030204" pitchFamily="18" charset="0"/>
                        <a:ea typeface="Cambria Math" panose="02040503050406030204" pitchFamily="18" charset="0"/>
                      </a:rPr>
                      <m:t>≈0.357</m:t>
                    </m:r>
                  </m:oMath>
                </a14:m>
                <a:endParaRPr lang="en-US" sz="2900" dirty="0"/>
              </a:p>
            </p:txBody>
          </p:sp>
        </mc:Choice>
        <mc:Fallback xmlns="">
          <p:sp>
            <p:nvSpPr>
              <p:cNvPr id="8" name="TextBox 7"/>
              <p:cNvSpPr txBox="1">
                <a:spLocks noRot="1" noChangeAspect="1" noMove="1" noResize="1" noEditPoints="1" noAdjustHandles="1" noChangeArrowheads="1" noChangeShapeType="1" noTextEdit="1"/>
              </p:cNvSpPr>
              <p:nvPr/>
            </p:nvSpPr>
            <p:spPr>
              <a:xfrm>
                <a:off x="812800" y="5035874"/>
                <a:ext cx="9105900" cy="1209177"/>
              </a:xfrm>
              <a:prstGeom prst="rect">
                <a:avLst/>
              </a:prstGeom>
              <a:blipFill>
                <a:blip r:embed="rId4"/>
                <a:stretch>
                  <a:fillRect l="-1406" t="-5051"/>
                </a:stretch>
              </a:blipFill>
            </p:spPr>
            <p:txBody>
              <a:bodyPr/>
              <a:lstStyle/>
              <a:p>
                <a:r>
                  <a:rPr lang="en-US">
                    <a:noFill/>
                  </a:rPr>
                  <a:t> </a:t>
                </a:r>
              </a:p>
            </p:txBody>
          </p:sp>
        </mc:Fallback>
      </mc:AlternateContent>
    </p:spTree>
    <p:extLst>
      <p:ext uri="{BB962C8B-B14F-4D97-AF65-F5344CB8AC3E}">
        <p14:creationId xmlns:p14="http://schemas.microsoft.com/office/powerpoint/2010/main" val="127435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sz="quarter" idx="1"/>
          </p:nvPr>
        </p:nvSpPr>
        <p:spPr>
          <a:xfrm>
            <a:off x="812799" y="1589567"/>
            <a:ext cx="7155543" cy="4572000"/>
          </a:xfrm>
        </p:spPr>
        <p:txBody>
          <a:bodyPr>
            <a:normAutofit/>
          </a:bodyPr>
          <a:lstStyle/>
          <a:p>
            <a:pPr marL="0" indent="0">
              <a:buNone/>
            </a:pPr>
            <a:r>
              <a:rPr lang="en-US" dirty="0"/>
              <a:t>Section 7.7</a:t>
            </a:r>
          </a:p>
        </p:txBody>
      </p:sp>
      <p:sp>
        <p:nvSpPr>
          <p:cNvPr id="5" name="Slide Number Placeholder 4"/>
          <p:cNvSpPr>
            <a:spLocks noGrp="1"/>
          </p:cNvSpPr>
          <p:nvPr>
            <p:ph type="sldNum" sz="quarter" idx="16"/>
          </p:nvPr>
        </p:nvSpPr>
        <p:spPr/>
        <p:txBody>
          <a:bodyPr>
            <a:normAutofit fontScale="85000" lnSpcReduction="20000"/>
          </a:bodyPr>
          <a:lstStyle/>
          <a:p>
            <a:fld id="{C42FE918-A725-4A17-832F-F28B624C2EC6}" type="slidenum">
              <a:rPr lang="en-US" smtClean="0"/>
              <a:t>18</a:t>
            </a:fld>
            <a:endParaRPr lang="en-US"/>
          </a:p>
        </p:txBody>
      </p:sp>
      <p:pic>
        <p:nvPicPr>
          <p:cNvPr id="6" name="Picture 5">
            <a:extLst>
              <a:ext uri="{FF2B5EF4-FFF2-40B4-BE49-F238E27FC236}">
                <a16:creationId xmlns:a16="http://schemas.microsoft.com/office/drawing/2014/main" id="{D43BD102-EB16-447C-B953-6F14AC941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029" y="1589567"/>
            <a:ext cx="3507971" cy="4572000"/>
          </a:xfrm>
          <a:prstGeom prst="rect">
            <a:avLst/>
          </a:prstGeom>
        </p:spPr>
      </p:pic>
    </p:spTree>
    <p:extLst>
      <p:ext uri="{BB962C8B-B14F-4D97-AF65-F5344CB8AC3E}">
        <p14:creationId xmlns:p14="http://schemas.microsoft.com/office/powerpoint/2010/main" val="293329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Homophily?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a:t>
            </a:fld>
            <a:endParaRPr lang="en-US"/>
          </a:p>
        </p:txBody>
      </p:sp>
      <p:sp>
        <p:nvSpPr>
          <p:cNvPr id="4" name="Content Placeholder 3"/>
          <p:cNvSpPr>
            <a:spLocks noGrp="1"/>
          </p:cNvSpPr>
          <p:nvPr>
            <p:ph sz="quarter" idx="1"/>
          </p:nvPr>
        </p:nvSpPr>
        <p:spPr/>
        <p:txBody>
          <a:bodyPr>
            <a:normAutofit/>
          </a:bodyPr>
          <a:lstStyle/>
          <a:p>
            <a:r>
              <a:rPr lang="en-US" dirty="0">
                <a:solidFill>
                  <a:srgbClr val="FF0000"/>
                </a:solidFill>
              </a:rPr>
              <a:t>Homophily</a:t>
            </a:r>
            <a:r>
              <a:rPr lang="en-US" dirty="0"/>
              <a:t> is the principle that individuals tend to associate and bond with similar others. Typically, people form friendships, acquaintances, business relations, and other ties based on similarity in age, language, education, occupation, interests, opinions, etc. In this context, homophily is also called </a:t>
            </a:r>
            <a:r>
              <a:rPr lang="en-US" dirty="0">
                <a:solidFill>
                  <a:srgbClr val="FF0000"/>
                </a:solidFill>
              </a:rPr>
              <a:t>assortative mixing</a:t>
            </a:r>
            <a:r>
              <a:rPr lang="en-US" dirty="0"/>
              <a:t>. This tendency is also seen in some non-social networks. </a:t>
            </a:r>
          </a:p>
          <a:p>
            <a:r>
              <a:rPr lang="en-US" dirty="0"/>
              <a:t>More rarely, one also encounters </a:t>
            </a:r>
            <a:r>
              <a:rPr lang="en-US" dirty="0">
                <a:solidFill>
                  <a:srgbClr val="FF0000"/>
                </a:solidFill>
              </a:rPr>
              <a:t>disassortative mixing</a:t>
            </a:r>
            <a:r>
              <a:rPr lang="en-US" dirty="0"/>
              <a:t>: the tendency for people to associate with others who are </a:t>
            </a:r>
            <a:r>
              <a:rPr lang="en-US" i="1" dirty="0"/>
              <a:t>unlike</a:t>
            </a:r>
            <a:r>
              <a:rPr lang="en-US" dirty="0"/>
              <a:t> them. </a:t>
            </a:r>
          </a:p>
          <a:p>
            <a:r>
              <a:rPr lang="en-US" dirty="0"/>
              <a:t>We look at how the level of homophily in networks can be measured.</a:t>
            </a:r>
          </a:p>
        </p:txBody>
      </p:sp>
    </p:spTree>
    <p:extLst>
      <p:ext uri="{BB962C8B-B14F-4D97-AF65-F5344CB8AC3E}">
        <p14:creationId xmlns:p14="http://schemas.microsoft.com/office/powerpoint/2010/main" val="160512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History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3</a:t>
            </a:fld>
            <a:endParaRPr lang="en-US"/>
          </a:p>
        </p:txBody>
      </p:sp>
      <p:pic>
        <p:nvPicPr>
          <p:cNvPr id="5" name="Content Placeholder 4"/>
          <p:cNvPicPr>
            <a:picLocks noGrp="1" noChangeAspect="1"/>
          </p:cNvPicPr>
          <p:nvPr>
            <p:ph sz="quarter" idx="1"/>
          </p:nvPr>
        </p:nvPicPr>
        <p:blipFill>
          <a:blip r:embed="rId2"/>
          <a:stretch>
            <a:fillRect/>
          </a:stretch>
        </p:blipFill>
        <p:spPr>
          <a:xfrm>
            <a:off x="816864" y="1612901"/>
            <a:ext cx="2580768" cy="3340800"/>
          </a:xfrm>
          <a:prstGeom prst="rect">
            <a:avLst/>
          </a:prstGeom>
        </p:spPr>
      </p:pic>
      <p:pic>
        <p:nvPicPr>
          <p:cNvPr id="6" name="Picture 5"/>
          <p:cNvPicPr>
            <a:picLocks noChangeAspect="1"/>
          </p:cNvPicPr>
          <p:nvPr/>
        </p:nvPicPr>
        <p:blipFill>
          <a:blip r:embed="rId3"/>
          <a:stretch>
            <a:fillRect/>
          </a:stretch>
        </p:blipFill>
        <p:spPr>
          <a:xfrm>
            <a:off x="3757001" y="1612902"/>
            <a:ext cx="2509574" cy="3349709"/>
          </a:xfrm>
          <a:prstGeom prst="rect">
            <a:avLst/>
          </a:prstGeom>
        </p:spPr>
      </p:pic>
      <p:pic>
        <p:nvPicPr>
          <p:cNvPr id="7" name="Picture 6"/>
          <p:cNvPicPr>
            <a:picLocks noChangeAspect="1"/>
          </p:cNvPicPr>
          <p:nvPr/>
        </p:nvPicPr>
        <p:blipFill>
          <a:blip r:embed="rId4"/>
          <a:stretch>
            <a:fillRect/>
          </a:stretch>
        </p:blipFill>
        <p:spPr>
          <a:xfrm>
            <a:off x="6603696" y="1645648"/>
            <a:ext cx="5022486" cy="3347064"/>
          </a:xfrm>
          <a:prstGeom prst="rect">
            <a:avLst/>
          </a:prstGeom>
        </p:spPr>
      </p:pic>
      <p:sp>
        <p:nvSpPr>
          <p:cNvPr id="8" name="TextBox 7"/>
          <p:cNvSpPr txBox="1"/>
          <p:nvPr/>
        </p:nvSpPr>
        <p:spPr>
          <a:xfrm>
            <a:off x="816864" y="5181600"/>
            <a:ext cx="2580768" cy="830997"/>
          </a:xfrm>
          <a:prstGeom prst="rect">
            <a:avLst/>
          </a:prstGeom>
          <a:noFill/>
        </p:spPr>
        <p:txBody>
          <a:bodyPr wrap="square" rtlCol="0">
            <a:spAutoFit/>
          </a:bodyPr>
          <a:lstStyle/>
          <a:p>
            <a:r>
              <a:rPr lang="en-US" sz="2400" dirty="0">
                <a:solidFill>
                  <a:srgbClr val="0070C0"/>
                </a:solidFill>
              </a:rPr>
              <a:t>Plato:</a:t>
            </a:r>
            <a:r>
              <a:rPr lang="en-US" sz="2400" dirty="0"/>
              <a:t> “Similarity begets friendship.”</a:t>
            </a:r>
          </a:p>
        </p:txBody>
      </p:sp>
      <p:sp>
        <p:nvSpPr>
          <p:cNvPr id="9" name="TextBox 8"/>
          <p:cNvSpPr txBox="1"/>
          <p:nvPr/>
        </p:nvSpPr>
        <p:spPr>
          <a:xfrm>
            <a:off x="3664488" y="5181600"/>
            <a:ext cx="2694599" cy="1200329"/>
          </a:xfrm>
          <a:prstGeom prst="rect">
            <a:avLst/>
          </a:prstGeom>
          <a:noFill/>
        </p:spPr>
        <p:txBody>
          <a:bodyPr wrap="square" rtlCol="0">
            <a:spAutoFit/>
          </a:bodyPr>
          <a:lstStyle/>
          <a:p>
            <a:r>
              <a:rPr lang="en-US" sz="2400" dirty="0">
                <a:solidFill>
                  <a:srgbClr val="0070C0"/>
                </a:solidFill>
              </a:rPr>
              <a:t>Aristotle:</a:t>
            </a:r>
            <a:r>
              <a:rPr lang="en-US" sz="2400" dirty="0"/>
              <a:t> People “loves those who are like themselves.”</a:t>
            </a:r>
          </a:p>
        </p:txBody>
      </p:sp>
      <p:sp>
        <p:nvSpPr>
          <p:cNvPr id="10" name="TextBox 9"/>
          <p:cNvSpPr txBox="1"/>
          <p:nvPr/>
        </p:nvSpPr>
        <p:spPr>
          <a:xfrm>
            <a:off x="7264400" y="5181600"/>
            <a:ext cx="3733800" cy="830997"/>
          </a:xfrm>
          <a:prstGeom prst="rect">
            <a:avLst/>
          </a:prstGeom>
          <a:noFill/>
        </p:spPr>
        <p:txBody>
          <a:bodyPr wrap="square" rtlCol="0">
            <a:spAutoFit/>
          </a:bodyPr>
          <a:lstStyle/>
          <a:p>
            <a:r>
              <a:rPr lang="en-US" sz="2400" dirty="0">
                <a:solidFill>
                  <a:srgbClr val="0070C0"/>
                </a:solidFill>
              </a:rPr>
              <a:t>Proverb:</a:t>
            </a:r>
            <a:r>
              <a:rPr lang="en-US" sz="2400" dirty="0"/>
              <a:t> “Birds of a feather flock together.”</a:t>
            </a:r>
          </a:p>
        </p:txBody>
      </p:sp>
    </p:spTree>
    <p:extLst>
      <p:ext uri="{BB962C8B-B14F-4D97-AF65-F5344CB8AC3E}">
        <p14:creationId xmlns:p14="http://schemas.microsoft.com/office/powerpoint/2010/main" val="71095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Colored Graphs</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4</a:t>
            </a:fld>
            <a:endParaRPr lang="en-US"/>
          </a:p>
        </p:txBody>
      </p:sp>
      <p:sp>
        <p:nvSpPr>
          <p:cNvPr id="4" name="Content Placeholder 3"/>
          <p:cNvSpPr>
            <a:spLocks noGrp="1"/>
          </p:cNvSpPr>
          <p:nvPr>
            <p:ph sz="quarter" idx="1"/>
          </p:nvPr>
        </p:nvSpPr>
        <p:spPr/>
        <p:txBody>
          <a:bodyPr/>
          <a:lstStyle/>
          <a:p>
            <a:pPr marL="0" indent="0">
              <a:buNone/>
            </a:pPr>
            <a:r>
              <a:rPr lang="en-US" dirty="0"/>
              <a:t>Suppose we have a network in which the nodes are classified according to some characteristic that has a finite set of possible values. For instance, the nodes could represent people classified according to their nationality. Or they could be web pages classified by what language they are written in.</a:t>
            </a:r>
          </a:p>
          <a:p>
            <a:endParaRPr lang="en-US" dirty="0"/>
          </a:p>
        </p:txBody>
      </p:sp>
      <p:pic>
        <p:nvPicPr>
          <p:cNvPr id="5" name="Picture 4"/>
          <p:cNvPicPr>
            <a:picLocks noChangeAspect="1"/>
          </p:cNvPicPr>
          <p:nvPr/>
        </p:nvPicPr>
        <p:blipFill>
          <a:blip r:embed="rId2"/>
          <a:stretch>
            <a:fillRect/>
          </a:stretch>
        </p:blipFill>
        <p:spPr>
          <a:xfrm>
            <a:off x="8195915" y="3767519"/>
            <a:ext cx="2975670" cy="2317680"/>
          </a:xfrm>
          <a:prstGeom prst="rect">
            <a:avLst/>
          </a:prstGeom>
        </p:spPr>
      </p:pic>
      <p:sp>
        <p:nvSpPr>
          <p:cNvPr id="6" name="TextBox 5"/>
          <p:cNvSpPr txBox="1"/>
          <p:nvPr/>
        </p:nvSpPr>
        <p:spPr>
          <a:xfrm>
            <a:off x="905764" y="4210779"/>
            <a:ext cx="6773672" cy="1431161"/>
          </a:xfrm>
          <a:prstGeom prst="rect">
            <a:avLst/>
          </a:prstGeom>
          <a:noFill/>
        </p:spPr>
        <p:txBody>
          <a:bodyPr wrap="square" rtlCol="0">
            <a:spAutoFit/>
          </a:bodyPr>
          <a:lstStyle/>
          <a:p>
            <a:r>
              <a:rPr lang="en-US" sz="2900" dirty="0"/>
              <a:t>We can identify such a network with a </a:t>
            </a:r>
            <a:r>
              <a:rPr lang="en-US" sz="2900" dirty="0">
                <a:solidFill>
                  <a:srgbClr val="FF0000"/>
                </a:solidFill>
              </a:rPr>
              <a:t>colored graph</a:t>
            </a:r>
            <a:r>
              <a:rPr lang="en-US" sz="2900" dirty="0"/>
              <a:t> where each vertex is colored with a color from a fixed set of colors.</a:t>
            </a:r>
          </a:p>
        </p:txBody>
      </p:sp>
    </p:spTree>
    <p:extLst>
      <p:ext uri="{BB962C8B-B14F-4D97-AF65-F5344CB8AC3E}">
        <p14:creationId xmlns:p14="http://schemas.microsoft.com/office/powerpoint/2010/main" val="190636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5</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pPr marL="0" indent="0">
                  <a:buNone/>
                </a:pPr>
                <a:r>
                  <a:rPr lang="en-US" dirty="0"/>
                  <a:t>How can we measure the level of homophily in a colored graph? We define a measure called the </a:t>
                </a:r>
                <a:r>
                  <a:rPr lang="en-US" dirty="0">
                    <a:solidFill>
                      <a:srgbClr val="FF0000"/>
                    </a:solidFill>
                  </a:rPr>
                  <a:t>modularity</a:t>
                </a:r>
                <a:r>
                  <a:rPr lang="en-US" dirty="0"/>
                  <a:t>. For a colored graph, its modularity is a number, denoted </a:t>
                </a:r>
                <a14:m>
                  <m:oMath xmlns:m="http://schemas.openxmlformats.org/officeDocument/2006/math">
                    <m:r>
                      <a:rPr lang="en-US" i="1" dirty="0" smtClean="0">
                        <a:solidFill>
                          <a:srgbClr val="FF0000"/>
                        </a:solidFill>
                        <a:latin typeface="Cambria Math" panose="02040503050406030204" pitchFamily="18" charset="0"/>
                      </a:rPr>
                      <m:t>𝑄</m:t>
                    </m:r>
                  </m:oMath>
                </a14:m>
                <a:r>
                  <a:rPr lang="en-US" dirty="0"/>
                  <a:t>, that lies between </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i="1" dirty="0" smtClean="0">
                        <a:latin typeface="Cambria Math" panose="02040503050406030204" pitchFamily="18" charset="0"/>
                      </a:rPr>
                      <m:t>1</m:t>
                    </m:r>
                  </m:oMath>
                </a14:m>
                <a:r>
                  <a:rPr lang="en-US" dirty="0"/>
                  <a:t>:</a:t>
                </a:r>
              </a:p>
              <a:p>
                <a:r>
                  <a:rPr lang="en-US" dirty="0"/>
                  <a:t>A positive value of </a:t>
                </a:r>
                <a14:m>
                  <m:oMath xmlns:m="http://schemas.openxmlformats.org/officeDocument/2006/math">
                    <m:r>
                      <a:rPr lang="en-US" i="1" dirty="0" smtClean="0">
                        <a:latin typeface="Cambria Math" panose="02040503050406030204" pitchFamily="18" charset="0"/>
                      </a:rPr>
                      <m:t>𝑄</m:t>
                    </m:r>
                  </m:oMath>
                </a14:m>
                <a:r>
                  <a:rPr lang="en-US" dirty="0"/>
                  <a:t> is evidence of homophily. The larger </a:t>
                </a:r>
                <a14:m>
                  <m:oMath xmlns:m="http://schemas.openxmlformats.org/officeDocument/2006/math">
                    <m:r>
                      <a:rPr lang="en-US" i="1" dirty="0" smtClean="0">
                        <a:latin typeface="Cambria Math" panose="02040503050406030204" pitchFamily="18" charset="0"/>
                      </a:rPr>
                      <m:t>𝑄</m:t>
                    </m:r>
                  </m:oMath>
                </a14:m>
                <a:r>
                  <a:rPr lang="en-US" dirty="0"/>
                  <a:t> is, the higher the level of homophily is.</a:t>
                </a:r>
              </a:p>
              <a:p>
                <a:r>
                  <a:rPr lang="en-US" dirty="0"/>
                  <a:t>If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 0</m:t>
                    </m:r>
                  </m:oMath>
                </a14:m>
                <a:r>
                  <a:rPr lang="en-US" dirty="0"/>
                  <a:t>, there is no homophily at all.</a:t>
                </a:r>
              </a:p>
              <a:p>
                <a:r>
                  <a:rPr lang="en-US" dirty="0"/>
                  <a:t>A negative value of </a:t>
                </a:r>
                <a14:m>
                  <m:oMath xmlns:m="http://schemas.openxmlformats.org/officeDocument/2006/math">
                    <m:r>
                      <a:rPr lang="en-US" i="1" dirty="0" smtClean="0">
                        <a:latin typeface="Cambria Math" panose="02040503050406030204" pitchFamily="18" charset="0"/>
                      </a:rPr>
                      <m:t>𝑄</m:t>
                    </m:r>
                  </m:oMath>
                </a14:m>
                <a:r>
                  <a:rPr lang="en-US" dirty="0"/>
                  <a:t> tells us about disassortative mixing: the tendency for vertices to have links with vertices of different colors.</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n-US">
                    <a:noFill/>
                  </a:rPr>
                  <a:t> </a:t>
                </a:r>
              </a:p>
            </p:txBody>
          </p:sp>
        </mc:Fallback>
      </mc:AlternateContent>
    </p:spTree>
    <p:extLst>
      <p:ext uri="{BB962C8B-B14F-4D97-AF65-F5344CB8AC3E}">
        <p14:creationId xmlns:p14="http://schemas.microsoft.com/office/powerpoint/2010/main" val="360305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Modularity: Step 1</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6</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pPr marL="0" indent="0">
                  <a:buNone/>
                </a:pPr>
                <a:r>
                  <a:rPr lang="en-US" dirty="0"/>
                  <a:t>Consider a graph colored with </a:t>
                </a:r>
                <a14:m>
                  <m:oMath xmlns:m="http://schemas.openxmlformats.org/officeDocument/2006/math">
                    <m:r>
                      <a:rPr lang="en-US" b="0" i="1" smtClean="0">
                        <a:latin typeface="Cambria Math" panose="02040503050406030204" pitchFamily="18" charset="0"/>
                      </a:rPr>
                      <m:t>𝑁</m:t>
                    </m:r>
                  </m:oMath>
                </a14:m>
                <a:r>
                  <a:rPr lang="en-US" dirty="0"/>
                  <a:t> colors. Its modularity </a:t>
                </a:r>
                <a14:m>
                  <m:oMath xmlns:m="http://schemas.openxmlformats.org/officeDocument/2006/math">
                    <m:r>
                      <a:rPr lang="en-US" i="1" dirty="0" smtClean="0">
                        <a:latin typeface="Cambria Math" panose="02040503050406030204" pitchFamily="18" charset="0"/>
                      </a:rPr>
                      <m:t>𝑄</m:t>
                    </m:r>
                  </m:oMath>
                </a14:m>
                <a:r>
                  <a:rPr lang="en-US" dirty="0"/>
                  <a:t> is defined to be the sum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𝑁</m:t>
                          </m:r>
                        </m:sub>
                      </m:sSub>
                    </m:oMath>
                  </m:oMathPara>
                </a14:m>
                <a:endParaRPr lang="en-US"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m:t>
                        </m:r>
                      </m:sub>
                    </m:sSub>
                  </m:oMath>
                </a14:m>
                <a:r>
                  <a:rPr lang="en-US" dirty="0"/>
                  <a:t> is the </a:t>
                </a:r>
                <a:r>
                  <a:rPr lang="en-US" dirty="0">
                    <a:solidFill>
                      <a:srgbClr val="FF0000"/>
                    </a:solidFill>
                  </a:rPr>
                  <a:t>modularity of the community</a:t>
                </a:r>
                <a:r>
                  <a:rPr lang="en-US" dirty="0"/>
                  <a:t> that consists of all vertices colored with color </a:t>
                </a:r>
                <a14:m>
                  <m:oMath xmlns:m="http://schemas.openxmlformats.org/officeDocument/2006/math">
                    <m:r>
                      <a:rPr lang="en-US" b="0" i="1" smtClean="0">
                        <a:latin typeface="Cambria Math" panose="02040503050406030204" pitchFamily="18" charset="0"/>
                      </a:rPr>
                      <m:t>𝑖</m:t>
                    </m:r>
                  </m:oMath>
                </a14:m>
                <a:r>
                  <a:rPr lang="en-US" dirty="0"/>
                  <a:t>.</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075265" y="3946560"/>
            <a:ext cx="2975670" cy="231768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16864" y="4371673"/>
                <a:ext cx="6621272" cy="1467453"/>
              </a:xfrm>
              <a:prstGeom prst="rect">
                <a:avLst/>
              </a:prstGeom>
              <a:noFill/>
            </p:spPr>
            <p:txBody>
              <a:bodyPr wrap="square" rtlCol="0">
                <a:spAutoFit/>
              </a:bodyPr>
              <a:lstStyle/>
              <a:p>
                <a:r>
                  <a:rPr lang="en-US" sz="2900" dirty="0"/>
                  <a:t>In our example, there are three communities “blue”, “green”, “red”. Thus, we have </a:t>
                </a:r>
              </a:p>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𝑄</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𝑄</m:t>
                          </m:r>
                        </m:e>
                        <m:sub>
                          <m:r>
                            <a:rPr lang="en-US" sz="2900" b="0" i="1" smtClean="0">
                              <a:latin typeface="Cambria Math" panose="02040503050406030204" pitchFamily="18" charset="0"/>
                            </a:rPr>
                            <m:t>𝑏</m:t>
                          </m:r>
                        </m:sub>
                      </m:sSub>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𝑄</m:t>
                          </m:r>
                        </m:e>
                        <m:sub>
                          <m:r>
                            <a:rPr lang="en-US" sz="2900" b="0" i="1" smtClean="0">
                              <a:latin typeface="Cambria Math" panose="02040503050406030204" pitchFamily="18" charset="0"/>
                            </a:rPr>
                            <m:t>𝑔</m:t>
                          </m:r>
                        </m:sub>
                      </m:sSub>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𝑄</m:t>
                          </m:r>
                        </m:e>
                        <m:sub>
                          <m:r>
                            <a:rPr lang="en-US" sz="2900" b="0" i="1" smtClean="0">
                              <a:latin typeface="Cambria Math" panose="02040503050406030204" pitchFamily="18" charset="0"/>
                            </a:rPr>
                            <m:t>𝑟</m:t>
                          </m:r>
                        </m:sub>
                      </m:sSub>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816864" y="4371673"/>
                <a:ext cx="6621272" cy="1467453"/>
              </a:xfrm>
              <a:prstGeom prst="rect">
                <a:avLst/>
              </a:prstGeom>
              <a:blipFill>
                <a:blip r:embed="rId4"/>
                <a:stretch>
                  <a:fillRect l="-1934" t="-4149" r="-2762"/>
                </a:stretch>
              </a:blipFill>
            </p:spPr>
            <p:txBody>
              <a:bodyPr/>
              <a:lstStyle/>
              <a:p>
                <a:r>
                  <a:rPr lang="en-US">
                    <a:noFill/>
                  </a:rPr>
                  <a:t> </a:t>
                </a:r>
              </a:p>
            </p:txBody>
          </p:sp>
        </mc:Fallback>
      </mc:AlternateContent>
    </p:spTree>
    <p:extLst>
      <p:ext uri="{BB962C8B-B14F-4D97-AF65-F5344CB8AC3E}">
        <p14:creationId xmlns:p14="http://schemas.microsoft.com/office/powerpoint/2010/main" val="339247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of Community: Idea</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7</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pPr marL="0" indent="0">
                  <a:buNone/>
                </a:pPr>
                <a:r>
                  <a:rPr lang="en-US" b="1" dirty="0">
                    <a:solidFill>
                      <a:srgbClr val="0070C0"/>
                    </a:solidFill>
                  </a:rPr>
                  <a:t>Two fractions. </a:t>
                </a:r>
                <a:r>
                  <a:rPr lang="en-US" dirty="0"/>
                  <a:t>To define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m:t>
                        </m:r>
                      </m:sub>
                    </m:sSub>
                  </m:oMath>
                </a14:m>
                <a:r>
                  <a:rPr lang="en-US" dirty="0"/>
                  <a:t>, we consider two fractions:</a:t>
                </a:r>
              </a:p>
              <a:p>
                <a:r>
                  <a:rPr lang="en-US" dirty="0"/>
                  <a:t>the </a:t>
                </a:r>
                <a:r>
                  <a:rPr lang="en-US" dirty="0">
                    <a:solidFill>
                      <a:srgbClr val="FF0000"/>
                    </a:solidFill>
                  </a:rPr>
                  <a:t>actual fraction </a:t>
                </a:r>
                <a:r>
                  <a:rPr lang="en-US" dirty="0"/>
                  <a:t>of edges that have both endpoints colored with color </a:t>
                </a:r>
                <a14:m>
                  <m:oMath xmlns:m="http://schemas.openxmlformats.org/officeDocument/2006/math">
                    <m:r>
                      <a:rPr lang="en-US" i="1" dirty="0" smtClean="0">
                        <a:latin typeface="Cambria Math" panose="02040503050406030204" pitchFamily="18" charset="0"/>
                      </a:rPr>
                      <m:t>𝑖</m:t>
                    </m:r>
                  </m:oMath>
                </a14:m>
                <a:r>
                  <a:rPr lang="en-US" dirty="0"/>
                  <a:t>;</a:t>
                </a:r>
              </a:p>
              <a:p>
                <a:r>
                  <a:rPr lang="en-US" dirty="0"/>
                  <a:t>the </a:t>
                </a:r>
                <a:r>
                  <a:rPr lang="en-US" dirty="0">
                    <a:solidFill>
                      <a:srgbClr val="FF0000"/>
                    </a:solidFill>
                  </a:rPr>
                  <a:t>expected fraction </a:t>
                </a:r>
                <a:r>
                  <a:rPr lang="en-US" dirty="0"/>
                  <a:t>of edges that have both endpoints colored with color </a:t>
                </a:r>
                <a14:m>
                  <m:oMath xmlns:m="http://schemas.openxmlformats.org/officeDocument/2006/math">
                    <m:r>
                      <a:rPr lang="en-US" i="1" dirty="0" smtClean="0">
                        <a:latin typeface="Cambria Math" panose="02040503050406030204" pitchFamily="18" charset="0"/>
                      </a:rPr>
                      <m:t>𝑖</m:t>
                    </m:r>
                  </m:oMath>
                </a14:m>
                <a:r>
                  <a:rPr lang="en-US" dirty="0"/>
                  <a:t> if the vertices were “colored randomly”.</a:t>
                </a:r>
              </a:p>
              <a:p>
                <a:pPr marL="0" indent="0">
                  <a:buNone/>
                </a:pPr>
                <a:r>
                  <a:rPr lang="en-US" b="1" dirty="0">
                    <a:solidFill>
                      <a:srgbClr val="0070C0"/>
                    </a:solidFill>
                  </a:rPr>
                  <a:t>Key point. </a:t>
                </a:r>
                <a:r>
                  <a:rPr lang="en-US" dirty="0"/>
                  <a:t>We will define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𝑖</m:t>
                        </m:r>
                      </m:sub>
                    </m:sSub>
                  </m:oMath>
                </a14:m>
                <a:r>
                  <a:rPr lang="en-US" dirty="0"/>
                  <a:t> as the difference between these fractions. If the actual fraction is greater than the expected one, then there is homophily with respect color </a:t>
                </a:r>
                <a14:m>
                  <m:oMath xmlns:m="http://schemas.openxmlformats.org/officeDocument/2006/math">
                    <m:r>
                      <a:rPr lang="en-US" i="1" dirty="0" smtClean="0">
                        <a:latin typeface="Cambria Math" panose="02040503050406030204" pitchFamily="18" charset="0"/>
                      </a:rPr>
                      <m:t>𝑖</m:t>
                    </m:r>
                  </m:oMath>
                </a14:m>
                <a:r>
                  <a:rPr lang="en-US" dirty="0"/>
                  <a:t>. The main difficulty is how to define “colored randomly”. </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r="-280" b="-407"/>
                </a:stretch>
              </a:blipFill>
            </p:spPr>
            <p:txBody>
              <a:bodyPr/>
              <a:lstStyle/>
              <a:p>
                <a:r>
                  <a:rPr lang="en-US">
                    <a:noFill/>
                  </a:rPr>
                  <a:t> </a:t>
                </a:r>
              </a:p>
            </p:txBody>
          </p:sp>
        </mc:Fallback>
      </mc:AlternateContent>
    </p:spTree>
    <p:extLst>
      <p:ext uri="{BB962C8B-B14F-4D97-AF65-F5344CB8AC3E}">
        <p14:creationId xmlns:p14="http://schemas.microsoft.com/office/powerpoint/2010/main" val="340857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Fraction</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8</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pPr marL="0" indent="0">
                  <a:buNone/>
                </a:pPr>
                <a:r>
                  <a:rPr lang="en-US" dirty="0"/>
                  <a:t>The fraction of edges that have both endpoints colored with color 𝑖 is denoted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Given a colored graph, it is easy to count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a:t>
                </a:r>
              </a:p>
              <a:p>
                <a:pPr marL="0" indent="0">
                  <a:buNone/>
                </a:pPr>
                <a:endParaRPr lang="en-US"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76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240365" y="3421017"/>
            <a:ext cx="2975670" cy="231768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16864" y="2821103"/>
                <a:ext cx="7158736" cy="2917594"/>
              </a:xfrm>
              <a:prstGeom prst="rect">
                <a:avLst/>
              </a:prstGeom>
              <a:noFill/>
            </p:spPr>
            <p:txBody>
              <a:bodyPr wrap="square" rtlCol="0">
                <a:spAutoFit/>
              </a:bodyPr>
              <a:lstStyle/>
              <a:p>
                <a:r>
                  <a:rPr lang="en-US" sz="2900" b="1" dirty="0">
                    <a:solidFill>
                      <a:srgbClr val="0070C0"/>
                    </a:solidFill>
                  </a:rPr>
                  <a:t>Example. </a:t>
                </a:r>
                <a:r>
                  <a:rPr lang="en-US" sz="2900" dirty="0"/>
                  <a:t>The graph on the right has </a:t>
                </a:r>
                <a14:m>
                  <m:oMath xmlns:m="http://schemas.openxmlformats.org/officeDocument/2006/math">
                    <m:r>
                      <a:rPr lang="en-US" sz="2900" i="1" dirty="0" smtClean="0">
                        <a:latin typeface="Cambria Math" panose="02040503050406030204" pitchFamily="18" charset="0"/>
                      </a:rPr>
                      <m:t>12</m:t>
                    </m:r>
                  </m:oMath>
                </a14:m>
                <a:r>
                  <a:rPr lang="en-US" sz="2900" dirty="0"/>
                  <a:t> edges. We have</a:t>
                </a:r>
              </a:p>
              <a:p>
                <a:pPr marL="457200" indent="-457200">
                  <a:buFont typeface="Arial" panose="020B0604020202020204" pitchFamily="34" charset="0"/>
                  <a:buChar char="•"/>
                </a:pPr>
                <a:r>
                  <a:rPr lang="en-US" sz="2900" dirty="0"/>
                  <a:t>Blue vertices: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𝑒</m:t>
                        </m:r>
                      </m:e>
                      <m:sub>
                        <m:r>
                          <a:rPr lang="en-US" sz="2900" b="0" i="1" smtClean="0">
                            <a:latin typeface="Cambria Math" panose="02040503050406030204" pitchFamily="18" charset="0"/>
                          </a:rPr>
                          <m:t>𝑏</m:t>
                        </m:r>
                      </m:sub>
                    </m:sSub>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3</m:t>
                        </m:r>
                      </m:num>
                      <m:den>
                        <m:r>
                          <a:rPr lang="en-US" sz="2900" b="0" i="1" smtClean="0">
                            <a:latin typeface="Cambria Math" panose="02040503050406030204" pitchFamily="18" charset="0"/>
                          </a:rPr>
                          <m:t>12</m:t>
                        </m:r>
                      </m:den>
                    </m:f>
                    <m:r>
                      <a:rPr lang="en-US" sz="2900" b="0" i="1" smtClean="0">
                        <a:latin typeface="Cambria Math" panose="02040503050406030204" pitchFamily="18" charset="0"/>
                      </a:rPr>
                      <m:t>=</m:t>
                    </m:r>
                    <m:f>
                      <m:fPr>
                        <m:ctrlPr>
                          <a:rPr lang="en-US" sz="2900" b="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4</m:t>
                        </m:r>
                      </m:den>
                    </m:f>
                  </m:oMath>
                </a14:m>
                <a:endParaRPr lang="en-US" sz="2900" dirty="0"/>
              </a:p>
              <a:p>
                <a:pPr marL="457200" indent="-457200">
                  <a:buFont typeface="Arial" panose="020B0604020202020204" pitchFamily="34" charset="0"/>
                  <a:buChar char="•"/>
                </a:pPr>
                <a:r>
                  <a:rPr lang="en-US" sz="2900" dirty="0"/>
                  <a:t>Green vertices: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𝑒</m:t>
                        </m:r>
                      </m:e>
                      <m:sub>
                        <m:r>
                          <a:rPr lang="en-US" sz="2900" b="0" i="1" smtClean="0">
                            <a:latin typeface="Cambria Math" panose="02040503050406030204" pitchFamily="18" charset="0"/>
                          </a:rPr>
                          <m:t>𝑔</m:t>
                        </m:r>
                      </m:sub>
                    </m:sSub>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3</m:t>
                        </m:r>
                      </m:num>
                      <m:den>
                        <m:r>
                          <a:rPr lang="en-US" sz="2900" i="1">
                            <a:latin typeface="Cambria Math" panose="02040503050406030204" pitchFamily="18" charset="0"/>
                          </a:rPr>
                          <m:t>12</m:t>
                        </m:r>
                      </m:den>
                    </m:f>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i="1">
                            <a:latin typeface="Cambria Math" panose="02040503050406030204" pitchFamily="18" charset="0"/>
                          </a:rPr>
                          <m:t>4</m:t>
                        </m:r>
                      </m:den>
                    </m:f>
                  </m:oMath>
                </a14:m>
                <a:r>
                  <a:rPr lang="en-US" sz="2900" dirty="0"/>
                  <a:t> </a:t>
                </a:r>
              </a:p>
              <a:p>
                <a:pPr marL="457200" indent="-457200">
                  <a:buFont typeface="Arial" panose="020B0604020202020204" pitchFamily="34" charset="0"/>
                  <a:buChar char="•"/>
                </a:pPr>
                <a:r>
                  <a:rPr lang="en-US" sz="2900" dirty="0"/>
                  <a:t>Red vertices: </a:t>
                </a:r>
                <a14:m>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𝑒</m:t>
                        </m:r>
                      </m:e>
                      <m:sub>
                        <m:r>
                          <a:rPr lang="en-US" sz="2900" b="0" i="1" smtClean="0">
                            <a:latin typeface="Cambria Math" panose="02040503050406030204" pitchFamily="18" charset="0"/>
                          </a:rPr>
                          <m:t>𝑟</m:t>
                        </m:r>
                      </m:sub>
                    </m:sSub>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b="0" i="1" smtClean="0">
                            <a:latin typeface="Cambria Math" panose="02040503050406030204" pitchFamily="18" charset="0"/>
                          </a:rPr>
                          <m:t>4</m:t>
                        </m:r>
                      </m:num>
                      <m:den>
                        <m:r>
                          <a:rPr lang="en-US" sz="2900" i="1">
                            <a:latin typeface="Cambria Math" panose="02040503050406030204" pitchFamily="18" charset="0"/>
                          </a:rPr>
                          <m:t>12</m:t>
                        </m:r>
                      </m:den>
                    </m:f>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r>
                          <a:rPr lang="en-US" sz="2900" b="0" i="1" smtClean="0">
                            <a:latin typeface="Cambria Math" panose="02040503050406030204" pitchFamily="18" charset="0"/>
                          </a:rPr>
                          <m:t>3</m:t>
                        </m:r>
                      </m:den>
                    </m:f>
                  </m:oMath>
                </a14:m>
                <a:r>
                  <a:rPr lang="en-US" sz="29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816864" y="2821103"/>
                <a:ext cx="7158736" cy="2917594"/>
              </a:xfrm>
              <a:prstGeom prst="rect">
                <a:avLst/>
              </a:prstGeom>
              <a:blipFill>
                <a:blip r:embed="rId4"/>
                <a:stretch>
                  <a:fillRect l="-1789" t="-2092" r="-2896" b="-837"/>
                </a:stretch>
              </a:blipFill>
            </p:spPr>
            <p:txBody>
              <a:bodyPr/>
              <a:lstStyle/>
              <a:p>
                <a:r>
                  <a:rPr lang="en-US">
                    <a:noFill/>
                  </a:rPr>
                  <a:t> </a:t>
                </a:r>
              </a:p>
            </p:txBody>
          </p:sp>
        </mc:Fallback>
      </mc:AlternateContent>
    </p:spTree>
    <p:extLst>
      <p:ext uri="{BB962C8B-B14F-4D97-AF65-F5344CB8AC3E}">
        <p14:creationId xmlns:p14="http://schemas.microsoft.com/office/powerpoint/2010/main" val="383805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Fraction</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9</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pPr marL="0" indent="0">
                  <a:buNone/>
                </a:pPr>
                <a:r>
                  <a:rPr lang="en-US" dirty="0"/>
                  <a:t>Let </a:t>
                </a:r>
                <a14:m>
                  <m:oMath xmlns:m="http://schemas.openxmlformats.org/officeDocument/2006/math">
                    <m:r>
                      <a:rPr lang="en-US" i="1" dirty="0" smtClean="0">
                        <a:solidFill>
                          <a:srgbClr val="FF0000"/>
                        </a:solidFill>
                        <a:latin typeface="Cambria Math" panose="02040503050406030204" pitchFamily="18" charset="0"/>
                      </a:rPr>
                      <m:t>𝑚</m:t>
                    </m:r>
                  </m:oMath>
                </a14:m>
                <a:r>
                  <a:rPr lang="en-US" dirty="0"/>
                  <a:t> be the number of edges in a colored graph and let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𝑘</m:t>
                        </m:r>
                      </m:e>
                      <m:sub>
                        <m:r>
                          <a:rPr lang="en-US" b="0" i="1" smtClean="0">
                            <a:solidFill>
                              <a:srgbClr val="FF0000"/>
                            </a:solidFill>
                            <a:latin typeface="Cambria Math" panose="02040503050406030204" pitchFamily="18" charset="0"/>
                          </a:rPr>
                          <m:t>𝑖</m:t>
                        </m:r>
                      </m:sub>
                    </m:sSub>
                  </m:oMath>
                </a14:m>
                <a:r>
                  <a:rPr lang="en-US" dirty="0"/>
                  <a:t> be the sum of the degrees of all vertices colored with color </a:t>
                </a:r>
                <a14:m>
                  <m:oMath xmlns:m="http://schemas.openxmlformats.org/officeDocument/2006/math">
                    <m:r>
                      <a:rPr lang="en-US" i="1" dirty="0" smtClean="0">
                        <a:latin typeface="Cambria Math" panose="02040503050406030204" pitchFamily="18" charset="0"/>
                      </a:rPr>
                      <m:t>𝑖</m:t>
                    </m:r>
                  </m:oMath>
                </a14:m>
                <a:r>
                  <a:rPr lang="en-US" dirty="0"/>
                  <a:t>. Then we can think of the number </a:t>
                </a:r>
              </a:p>
              <a:p>
                <a:pPr marL="0" indent="0" algn="ctr">
                  <a:buNone/>
                </a:pP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oMath>
                </a14:m>
                <a:r>
                  <a:rPr lang="en-US" dirty="0"/>
                  <a:t> </a:t>
                </a:r>
              </a:p>
              <a:p>
                <a:pPr marL="0" indent="0">
                  <a:buNone/>
                </a:pPr>
                <a:r>
                  <a:rPr lang="en-US" dirty="0"/>
                  <a:t>as the probability of coloring a vertex with color </a:t>
                </a:r>
                <a14:m>
                  <m:oMath xmlns:m="http://schemas.openxmlformats.org/officeDocument/2006/math">
                    <m:r>
                      <a:rPr lang="en-US" i="1" dirty="0" smtClean="0">
                        <a:latin typeface="Cambria Math" panose="02040503050406030204" pitchFamily="18" charset="0"/>
                      </a:rPr>
                      <m:t>𝑖</m:t>
                    </m:r>
                  </m:oMath>
                </a14:m>
                <a:r>
                  <a:rPr lang="en-US" dirty="0"/>
                  <a:t> if we want to color  vertices randomly but with preserving the degree distribution. Therefore,  </a:t>
                </a:r>
                <a14:m>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𝑎</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2</m:t>
                        </m:r>
                      </m:sup>
                    </m:sSubSup>
                  </m:oMath>
                </a14:m>
                <a:r>
                  <a:rPr lang="en-US" dirty="0"/>
                  <a:t> is the probability that an edge has both endpoints colored with </a:t>
                </a:r>
                <a14:m>
                  <m:oMath xmlns:m="http://schemas.openxmlformats.org/officeDocument/2006/math">
                    <m:r>
                      <a:rPr lang="en-US" i="1" dirty="0" smtClean="0">
                        <a:latin typeface="Cambria Math" panose="02040503050406030204" pitchFamily="18" charset="0"/>
                      </a:rPr>
                      <m:t>𝑖</m:t>
                    </m:r>
                  </m:oMath>
                </a14:m>
                <a:r>
                  <a:rPr lang="en-US" dirty="0"/>
                  <a:t>. Equivalently, </a:t>
                </a:r>
                <a14:m>
                  <m:oMath xmlns:m="http://schemas.openxmlformats.org/officeDocument/2006/math">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2</m:t>
                        </m:r>
                      </m:sup>
                    </m:sSubSup>
                  </m:oMath>
                </a14:m>
                <a:r>
                  <a:rPr lang="en-US" dirty="0"/>
                  <a:t> is the expected fraction of edges that have both endpoints colored with color 𝑖 if the vertices were “colored randomly”.</a:t>
                </a:r>
              </a:p>
              <a:p>
                <a:pPr marL="0" indent="0">
                  <a:buNone/>
                </a:pP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r="-2299" b="-3799"/>
                </a:stretch>
              </a:blipFill>
            </p:spPr>
            <p:txBody>
              <a:bodyPr/>
              <a:lstStyle/>
              <a:p>
                <a:r>
                  <a:rPr lang="en-US">
                    <a:noFill/>
                  </a:rPr>
                  <a:t> </a:t>
                </a:r>
              </a:p>
            </p:txBody>
          </p:sp>
        </mc:Fallback>
      </mc:AlternateContent>
    </p:spTree>
    <p:extLst>
      <p:ext uri="{BB962C8B-B14F-4D97-AF65-F5344CB8AC3E}">
        <p14:creationId xmlns:p14="http://schemas.microsoft.com/office/powerpoint/2010/main" val="2806624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MyTheme" id="{EE3CAD15-D4C5-48E4-B044-E3C0614D0E17}" vid="{14AA537B-0363-4E43-89C6-FB46DAC3E8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3448</TotalTime>
  <Words>998</Words>
  <Application>Microsoft Office PowerPoint</Application>
  <PresentationFormat>Widescreen</PresentationFormat>
  <Paragraphs>107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Tw Cen MT</vt:lpstr>
      <vt:lpstr>Wingdings</vt:lpstr>
      <vt:lpstr>Wingdings 2</vt:lpstr>
      <vt:lpstr>MyTheme</vt:lpstr>
      <vt:lpstr>Homophily and modularity</vt:lpstr>
      <vt:lpstr>What Is Homophily?</vt:lpstr>
      <vt:lpstr>Long History</vt:lpstr>
      <vt:lpstr>Colored Graphs</vt:lpstr>
      <vt:lpstr>Modularity</vt:lpstr>
      <vt:lpstr>Definition of Modularity: Step 1</vt:lpstr>
      <vt:lpstr>Modularity of Community: Idea</vt:lpstr>
      <vt:lpstr>Actual Fraction</vt:lpstr>
      <vt:lpstr>Expected Fraction</vt:lpstr>
      <vt:lpstr>Definition of Modularity: Step 2</vt:lpstr>
      <vt:lpstr>Calculation of Q_b</vt:lpstr>
      <vt:lpstr>Calculation of Q_g and Q_r</vt:lpstr>
      <vt:lpstr>Calculation of Q</vt:lpstr>
      <vt:lpstr>Exercise</vt:lpstr>
      <vt:lpstr>Exercise</vt:lpstr>
      <vt:lpstr>Calculating Modularity</vt:lpstr>
      <vt:lpstr>Solution</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Network Science</dc:subject>
  <dc:creator>Evgeny Dantsin</dc:creator>
  <cp:lastModifiedBy>Evgeny Dantsin</cp:lastModifiedBy>
  <cp:revision>276</cp:revision>
  <cp:lastPrinted>2022-02-20T19:04:16Z</cp:lastPrinted>
  <dcterms:created xsi:type="dcterms:W3CDTF">2019-08-09T20:20:42Z</dcterms:created>
  <dcterms:modified xsi:type="dcterms:W3CDTF">2023-07-23T14:11:08Z</dcterms:modified>
</cp:coreProperties>
</file>